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4"/>
  </p:notesMasterIdLst>
  <p:sldIdLst>
    <p:sldId id="256" r:id="rId2"/>
    <p:sldId id="267" r:id="rId3"/>
    <p:sldId id="257" r:id="rId4"/>
    <p:sldId id="278" r:id="rId5"/>
    <p:sldId id="266" r:id="rId6"/>
    <p:sldId id="270" r:id="rId7"/>
    <p:sldId id="279" r:id="rId8"/>
    <p:sldId id="271" r:id="rId9"/>
    <p:sldId id="260" r:id="rId10"/>
    <p:sldId id="273" r:id="rId11"/>
    <p:sldId id="265" r:id="rId12"/>
    <p:sldId id="264" r:id="rId13"/>
    <p:sldId id="274" r:id="rId14"/>
    <p:sldId id="258" r:id="rId15"/>
    <p:sldId id="261" r:id="rId16"/>
    <p:sldId id="262" r:id="rId17"/>
    <p:sldId id="268" r:id="rId18"/>
    <p:sldId id="275" r:id="rId19"/>
    <p:sldId id="259" r:id="rId20"/>
    <p:sldId id="269" r:id="rId21"/>
    <p:sldId id="276" r:id="rId22"/>
    <p:sldId id="27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12" autoAdjust="0"/>
    <p:restoredTop sz="84526" autoAdjust="0"/>
  </p:normalViewPr>
  <p:slideViewPr>
    <p:cSldViewPr snapToGrid="0">
      <p:cViewPr>
        <p:scale>
          <a:sx n="80" d="100"/>
          <a:sy n="80" d="100"/>
        </p:scale>
        <p:origin x="-1864" y="-968"/>
      </p:cViewPr>
      <p:guideLst>
        <p:guide orient="horz" pos="2160"/>
        <p:guide pos="2880"/>
      </p:guideLst>
    </p:cSldViewPr>
  </p:slideViewPr>
  <p:notesTextViewPr>
    <p:cViewPr>
      <p:scale>
        <a:sx n="1" d="1"/>
        <a:sy n="1" d="1"/>
      </p:scale>
      <p:origin x="0" y="0"/>
    </p:cViewPr>
  </p:notesTextViewPr>
  <p:sorterViewPr>
    <p:cViewPr>
      <p:scale>
        <a:sx n="100" d="100"/>
        <a:sy n="100" d="100"/>
      </p:scale>
      <p:origin x="0" y="1248"/>
    </p:cViewPr>
  </p:sorterViewPr>
  <p:notesViewPr>
    <p:cSldViewPr snapToGrid="0">
      <p:cViewPr>
        <p:scale>
          <a:sx n="100" d="100"/>
          <a:sy n="100" d="100"/>
        </p:scale>
        <p:origin x="-2261" y="2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509261-0C45-4578-A836-E49F499EEF03}" type="datetimeFigureOut">
              <a:rPr lang="en-US" smtClean="0"/>
              <a:t>4/29/15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F3DEC42-3E65-4936-8DF0-43AC348A34EA}" type="slidenum">
              <a:rPr lang="en-US" smtClean="0"/>
              <a:t>‹#›</a:t>
            </a:fld>
            <a:endParaRPr lang="en-US"/>
          </a:p>
        </p:txBody>
      </p:sp>
    </p:spTree>
    <p:extLst>
      <p:ext uri="{BB962C8B-B14F-4D97-AF65-F5344CB8AC3E}">
        <p14:creationId xmlns:p14="http://schemas.microsoft.com/office/powerpoint/2010/main" val="220884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image" Target="../media/image12.png"/></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15000" cy="4415790"/>
          </a:xfrm>
        </p:spPr>
        <p:txBody>
          <a:bodyPr/>
          <a:lstStyle/>
          <a:p>
            <a:r>
              <a:rPr lang="en-US" sz="1600" b="1" dirty="0" smtClean="0"/>
              <a:t>Get to know you:  </a:t>
            </a:r>
            <a:r>
              <a:rPr lang="en-US" sz="1600" dirty="0" smtClean="0"/>
              <a:t>Raise hand if “Thinking about Planting”,  In the process right now of planting”,  “Already launched”</a:t>
            </a:r>
          </a:p>
          <a:p>
            <a:endParaRPr lang="en-US" sz="1600" dirty="0" smtClean="0"/>
          </a:p>
          <a:p>
            <a:r>
              <a:rPr lang="en-US" sz="1600" dirty="0" smtClean="0"/>
              <a:t>Since you’re here, you’ve called </a:t>
            </a:r>
            <a:r>
              <a:rPr lang="en-US" sz="1600" dirty="0"/>
              <a:t>to plant a church.  </a:t>
            </a:r>
            <a:r>
              <a:rPr lang="en-US" sz="1600" dirty="0" smtClean="0"/>
              <a:t>G</a:t>
            </a:r>
            <a:r>
              <a:rPr lang="en-US" sz="1600" u="sng" dirty="0" smtClean="0"/>
              <a:t>od </a:t>
            </a:r>
            <a:r>
              <a:rPr lang="en-US" sz="1600" u="sng" dirty="0"/>
              <a:t>has given you a vision </a:t>
            </a:r>
            <a:r>
              <a:rPr lang="en-US" sz="1600" dirty="0"/>
              <a:t>that is growing more exciting each day.  </a:t>
            </a:r>
            <a:r>
              <a:rPr lang="en-US" sz="1600" dirty="0" smtClean="0"/>
              <a:t>You can’t wait to get started.</a:t>
            </a:r>
          </a:p>
          <a:p>
            <a:endParaRPr lang="en-US" sz="1400" dirty="0"/>
          </a:p>
          <a:p>
            <a:r>
              <a:rPr lang="en-US" sz="1600" b="1" u="sng" dirty="0" smtClean="0"/>
              <a:t>But where do you start?  </a:t>
            </a:r>
            <a:r>
              <a:rPr lang="en-US" sz="1600" dirty="0" smtClean="0"/>
              <a:t>What’s the 1</a:t>
            </a:r>
            <a:r>
              <a:rPr lang="en-US" sz="1600" baseline="30000" dirty="0" smtClean="0"/>
              <a:t>st</a:t>
            </a:r>
            <a:r>
              <a:rPr lang="en-US" sz="1600" dirty="0" smtClean="0"/>
              <a:t> Step, 2</a:t>
            </a:r>
            <a:r>
              <a:rPr lang="en-US" sz="1600" baseline="30000" dirty="0" smtClean="0"/>
              <a:t>nd</a:t>
            </a:r>
            <a:r>
              <a:rPr lang="en-US" sz="1600" dirty="0" smtClean="0"/>
              <a:t> Step, 400</a:t>
            </a:r>
            <a:r>
              <a:rPr lang="en-US" sz="1600" baseline="30000" dirty="0" smtClean="0"/>
              <a:t>th</a:t>
            </a:r>
            <a:r>
              <a:rPr lang="en-US" sz="1600" dirty="0" smtClean="0"/>
              <a:t> Step?  Yes, there are 100’s of tasks needed to plant a church.   </a:t>
            </a:r>
          </a:p>
          <a:p>
            <a:endParaRPr lang="en-US" sz="1600" dirty="0"/>
          </a:p>
          <a:p>
            <a:r>
              <a:rPr lang="en-US" sz="1600" dirty="0" smtClean="0"/>
              <a:t>*In this session, we’ll discuss the components of the Launch Plan*</a:t>
            </a:r>
          </a:p>
          <a:p>
            <a:endParaRPr lang="en-US" sz="1400" dirty="0"/>
          </a:p>
          <a:p>
            <a:r>
              <a:rPr lang="en-US" sz="1600" dirty="0"/>
              <a:t>I like to plan.  My wife sometimes says I like to plan too </a:t>
            </a:r>
            <a:r>
              <a:rPr lang="en-US" sz="1600" dirty="0" smtClean="0"/>
              <a:t>much.  “Come on, it’s Saturday, do we REALLY need a detailed schedule”</a:t>
            </a:r>
          </a:p>
          <a:p>
            <a:endParaRPr lang="en-US" sz="1600" dirty="0" smtClean="0"/>
          </a:p>
          <a:p>
            <a:r>
              <a:rPr lang="en-US" sz="1600" dirty="0" smtClean="0"/>
              <a:t>I </a:t>
            </a:r>
            <a:r>
              <a:rPr lang="en-US" sz="1600" dirty="0"/>
              <a:t>do believe that </a:t>
            </a:r>
            <a:r>
              <a:rPr lang="en-US" sz="1600" b="1" u="sng" dirty="0"/>
              <a:t>tension </a:t>
            </a:r>
            <a:r>
              <a:rPr lang="en-US" sz="1600" dirty="0"/>
              <a:t>exists between </a:t>
            </a:r>
            <a:r>
              <a:rPr lang="en-US" sz="1600" u="sng" dirty="0"/>
              <a:t>our </a:t>
            </a:r>
            <a:r>
              <a:rPr lang="en-US" sz="1600" u="sng" dirty="0" smtClean="0"/>
              <a:t>desires to do it on our </a:t>
            </a:r>
            <a:r>
              <a:rPr lang="en-US" sz="1600" dirty="0" smtClean="0"/>
              <a:t>own (I got this, I’m the man!) or to just say “I’ll take it one day at a time and </a:t>
            </a:r>
            <a:r>
              <a:rPr lang="en-US" sz="1600" b="1" dirty="0" smtClean="0"/>
              <a:t>WING IT</a:t>
            </a:r>
            <a:r>
              <a:rPr lang="en-US" sz="1600" dirty="0" smtClean="0"/>
              <a:t>”, “God’s going to do what God’s going to do”.</a:t>
            </a:r>
          </a:p>
        </p:txBody>
      </p:sp>
      <p:sp>
        <p:nvSpPr>
          <p:cNvPr id="4" name="Slide Number Placeholder 3"/>
          <p:cNvSpPr>
            <a:spLocks noGrp="1"/>
          </p:cNvSpPr>
          <p:nvPr>
            <p:ph type="sldNum" sz="quarter" idx="10"/>
          </p:nvPr>
        </p:nvSpPr>
        <p:spPr/>
        <p:txBody>
          <a:bodyPr/>
          <a:lstStyle/>
          <a:p>
            <a:fld id="{2F3DEC42-3E65-4936-8DF0-43AC348A34EA}" type="slidenum">
              <a:rPr lang="en-US" smtClean="0"/>
              <a:t>1</a:t>
            </a:fld>
            <a:endParaRPr lang="en-US" dirty="0"/>
          </a:p>
        </p:txBody>
      </p:sp>
    </p:spTree>
    <p:extLst>
      <p:ext uri="{BB962C8B-B14F-4D97-AF65-F5344CB8AC3E}">
        <p14:creationId xmlns:p14="http://schemas.microsoft.com/office/powerpoint/2010/main" val="350555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smtClean="0"/>
              <a:t>STEP 2:</a:t>
            </a:r>
          </a:p>
          <a:p>
            <a:r>
              <a:rPr lang="en-US" sz="1700" dirty="0" smtClean="0"/>
              <a:t>Eventually, you’ll want a written </a:t>
            </a:r>
            <a:r>
              <a:rPr lang="en-US" sz="1700" u="sng" dirty="0" smtClean="0"/>
              <a:t>PLAN </a:t>
            </a:r>
            <a:r>
              <a:rPr lang="en-US" sz="1700" dirty="0" smtClean="0"/>
              <a:t>for some of these </a:t>
            </a:r>
            <a:r>
              <a:rPr lang="en-US" sz="1700" u="sng" dirty="0" smtClean="0"/>
              <a:t>strategies</a:t>
            </a:r>
            <a:r>
              <a:rPr lang="en-US" sz="1700" dirty="0" smtClean="0"/>
              <a:t>, but start FIRST with a </a:t>
            </a:r>
            <a:r>
              <a:rPr lang="en-US" sz="1700" b="1" u="sng" dirty="0" smtClean="0"/>
              <a:t>purpose </a:t>
            </a:r>
            <a:r>
              <a:rPr lang="en-US" sz="1700" dirty="0"/>
              <a:t>statement (1-3 sentences) for each </a:t>
            </a:r>
            <a:r>
              <a:rPr lang="en-US" sz="1700" dirty="0" smtClean="0"/>
              <a:t>of these.   Each purpose </a:t>
            </a:r>
            <a:r>
              <a:rPr lang="en-US" sz="1700" u="sng" dirty="0" smtClean="0"/>
              <a:t>should clearly tie back to why this new church vision/mission. </a:t>
            </a:r>
          </a:p>
          <a:p>
            <a:endParaRPr lang="en-US" sz="1700" dirty="0"/>
          </a:p>
          <a:p>
            <a:r>
              <a:rPr lang="en-US" sz="1700" dirty="0"/>
              <a:t>After defining a clear purpose, identify 3-5 key </a:t>
            </a:r>
            <a:r>
              <a:rPr lang="en-US" sz="1700" b="1" u="sng" dirty="0" smtClean="0"/>
              <a:t>goals</a:t>
            </a:r>
            <a:r>
              <a:rPr lang="en-US" sz="1700" dirty="0" smtClean="0"/>
              <a:t> that </a:t>
            </a:r>
            <a:r>
              <a:rPr lang="en-US" sz="1700" dirty="0"/>
              <a:t>need to happen for the purpose to be fulfilled</a:t>
            </a:r>
            <a:r>
              <a:rPr lang="en-US" sz="1700" dirty="0" smtClean="0"/>
              <a:t>.</a:t>
            </a:r>
          </a:p>
          <a:p>
            <a:r>
              <a:rPr lang="en-US" sz="1700" b="1" dirty="0" smtClean="0">
                <a:solidFill>
                  <a:srgbClr val="FF0000"/>
                </a:solidFill>
              </a:rPr>
              <a:t>SMART:  </a:t>
            </a:r>
            <a:r>
              <a:rPr lang="en-US" sz="1700" dirty="0" smtClean="0"/>
              <a:t>Specific, Measureable, Attainable, Relevant, Timely </a:t>
            </a:r>
          </a:p>
          <a:p>
            <a:endParaRPr lang="en-US" sz="1700" dirty="0" smtClean="0"/>
          </a:p>
          <a:p>
            <a:r>
              <a:rPr lang="en-US" sz="1700" dirty="0"/>
              <a:t>After defining </a:t>
            </a:r>
            <a:r>
              <a:rPr lang="en-US" sz="1700" dirty="0" smtClean="0"/>
              <a:t>key goals, </a:t>
            </a:r>
            <a:r>
              <a:rPr lang="en-US" sz="1700" dirty="0"/>
              <a:t>identify specific </a:t>
            </a:r>
            <a:r>
              <a:rPr lang="en-US" sz="1700" b="1" u="sng" dirty="0" smtClean="0"/>
              <a:t>tasks </a:t>
            </a:r>
            <a:r>
              <a:rPr lang="en-US" sz="1700" dirty="0" smtClean="0"/>
              <a:t> needed to accomplish each </a:t>
            </a:r>
            <a:r>
              <a:rPr lang="en-US" sz="1700" dirty="0"/>
              <a:t>objective. </a:t>
            </a:r>
            <a:r>
              <a:rPr lang="en-US" sz="1700" dirty="0" smtClean="0"/>
              <a:t> </a:t>
            </a:r>
          </a:p>
          <a:p>
            <a:endParaRPr lang="en-US" sz="1700" u="sng" dirty="0"/>
          </a:p>
          <a:p>
            <a:r>
              <a:rPr lang="en-US" sz="1700" u="sng" dirty="0" smtClean="0"/>
              <a:t>Example task </a:t>
            </a:r>
            <a:r>
              <a:rPr lang="en-US" sz="1700" dirty="0"/>
              <a:t>may be to generate </a:t>
            </a:r>
            <a:r>
              <a:rPr lang="en-US" sz="1700" dirty="0" smtClean="0"/>
              <a:t>a list </a:t>
            </a:r>
            <a:r>
              <a:rPr lang="en-US" sz="1700" dirty="0"/>
              <a:t>of </a:t>
            </a:r>
            <a:r>
              <a:rPr lang="en-US" sz="1700" dirty="0" smtClean="0"/>
              <a:t>marketing </a:t>
            </a:r>
            <a:r>
              <a:rPr lang="en-US" sz="1700" dirty="0"/>
              <a:t>tools (i.e. flyers, direct mail cards, radio advertising, etc</a:t>
            </a:r>
            <a:r>
              <a:rPr lang="en-US" sz="1700" dirty="0" smtClean="0"/>
              <a:t>.) the church will use.</a:t>
            </a:r>
          </a:p>
          <a:p>
            <a:endParaRPr lang="en-US" dirty="0"/>
          </a:p>
          <a:p>
            <a:endParaRPr lang="en-US" dirty="0"/>
          </a:p>
        </p:txBody>
      </p:sp>
      <p:sp>
        <p:nvSpPr>
          <p:cNvPr id="4" name="Slide Number Placeholder 3"/>
          <p:cNvSpPr>
            <a:spLocks noGrp="1"/>
          </p:cNvSpPr>
          <p:nvPr>
            <p:ph type="sldNum" sz="quarter" idx="10"/>
          </p:nvPr>
        </p:nvSpPr>
        <p:spPr/>
        <p:txBody>
          <a:bodyPr/>
          <a:lstStyle/>
          <a:p>
            <a:fld id="{2F3DEC42-3E65-4936-8DF0-43AC348A34EA}" type="slidenum">
              <a:rPr lang="en-US" smtClean="0"/>
              <a:t>10</a:t>
            </a:fld>
            <a:endParaRPr lang="en-US"/>
          </a:p>
        </p:txBody>
      </p:sp>
    </p:spTree>
    <p:extLst>
      <p:ext uri="{BB962C8B-B14F-4D97-AF65-F5344CB8AC3E}">
        <p14:creationId xmlns:p14="http://schemas.microsoft.com/office/powerpoint/2010/main" val="1762184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STEP 3:</a:t>
            </a:r>
          </a:p>
          <a:p>
            <a:r>
              <a:rPr lang="en-US" sz="1800" b="1" dirty="0" smtClean="0"/>
              <a:t>Grouping and Sequencing </a:t>
            </a:r>
            <a:r>
              <a:rPr lang="en-US" sz="1800" dirty="0" smtClean="0"/>
              <a:t>is also important. </a:t>
            </a:r>
          </a:p>
          <a:p>
            <a:endParaRPr lang="en-US" sz="1800" dirty="0"/>
          </a:p>
          <a:p>
            <a:r>
              <a:rPr lang="en-US" sz="1800" b="1" dirty="0" smtClean="0"/>
              <a:t>Grouping</a:t>
            </a:r>
          </a:p>
          <a:p>
            <a:r>
              <a:rPr lang="en-US" sz="1800" dirty="0" smtClean="0"/>
              <a:t>Look </a:t>
            </a:r>
            <a:r>
              <a:rPr lang="en-US" sz="1800" dirty="0"/>
              <a:t>for </a:t>
            </a:r>
            <a:r>
              <a:rPr lang="en-US" sz="1800" u="sng" dirty="0"/>
              <a:t>logical groupings of actions to designate as </a:t>
            </a:r>
            <a:r>
              <a:rPr lang="en-US" sz="1800" b="1" u="sng" dirty="0"/>
              <a:t>milestones</a:t>
            </a:r>
            <a:r>
              <a:rPr lang="en-US" sz="1800" b="1" dirty="0"/>
              <a:t>. </a:t>
            </a:r>
            <a:r>
              <a:rPr lang="en-US" sz="1800" dirty="0"/>
              <a:t>For example, the 6-8 actions required to obtain 501(c)(3) status may be linked to a milestone called “</a:t>
            </a:r>
            <a:r>
              <a:rPr lang="en-US" sz="1800" u="sng" dirty="0"/>
              <a:t>Organizational Establishment”. </a:t>
            </a:r>
            <a:endParaRPr lang="en-US" sz="1800" b="1" u="sng" dirty="0"/>
          </a:p>
          <a:p>
            <a:endParaRPr lang="en-US" sz="1800" b="1" dirty="0"/>
          </a:p>
          <a:p>
            <a:r>
              <a:rPr lang="en-US" sz="1800" b="1" dirty="0"/>
              <a:t>Sequencing</a:t>
            </a:r>
          </a:p>
          <a:p>
            <a:r>
              <a:rPr lang="en-US" sz="1800" u="sng" dirty="0" smtClean="0"/>
              <a:t>Identify </a:t>
            </a:r>
            <a:r>
              <a:rPr lang="en-US" sz="1800" u="sng" dirty="0"/>
              <a:t>the </a:t>
            </a:r>
            <a:r>
              <a:rPr lang="en-US" sz="1800" b="1" u="sng" dirty="0">
                <a:solidFill>
                  <a:srgbClr val="FF0000"/>
                </a:solidFill>
              </a:rPr>
              <a:t>relationships </a:t>
            </a:r>
            <a:r>
              <a:rPr lang="en-US" sz="1800" dirty="0"/>
              <a:t>between </a:t>
            </a:r>
            <a:r>
              <a:rPr lang="en-US" sz="1800" dirty="0" smtClean="0"/>
              <a:t>tasks and note which tasks need to be finished before or </a:t>
            </a:r>
            <a:r>
              <a:rPr lang="en-US" sz="1800" dirty="0"/>
              <a:t>after others. </a:t>
            </a:r>
            <a:r>
              <a:rPr lang="en-US" sz="1800" dirty="0" smtClean="0"/>
              <a:t> If </a:t>
            </a:r>
            <a:r>
              <a:rPr lang="en-US" sz="1800" dirty="0"/>
              <a:t>necessary, </a:t>
            </a:r>
            <a:r>
              <a:rPr lang="en-US" sz="1800" u="sng" dirty="0"/>
              <a:t>draw the relationships on a </a:t>
            </a:r>
            <a:r>
              <a:rPr lang="en-US" sz="1800" u="sng" dirty="0" smtClean="0"/>
              <a:t>White Board</a:t>
            </a:r>
            <a:r>
              <a:rPr lang="en-US" sz="1800" dirty="0" smtClean="0"/>
              <a:t> </a:t>
            </a:r>
            <a:r>
              <a:rPr lang="en-US" sz="1800" dirty="0"/>
              <a:t>so the </a:t>
            </a:r>
            <a:r>
              <a:rPr lang="en-US" sz="1800" b="1" dirty="0">
                <a:solidFill>
                  <a:srgbClr val="FF0000"/>
                </a:solidFill>
              </a:rPr>
              <a:t>dependencies</a:t>
            </a:r>
            <a:r>
              <a:rPr lang="en-US" sz="1800" dirty="0"/>
              <a:t> are easy to see. </a:t>
            </a:r>
            <a:endParaRPr lang="en-US" sz="1800" dirty="0" smtClean="0"/>
          </a:p>
        </p:txBody>
      </p:sp>
      <p:sp>
        <p:nvSpPr>
          <p:cNvPr id="4" name="Slide Number Placeholder 3"/>
          <p:cNvSpPr>
            <a:spLocks noGrp="1"/>
          </p:cNvSpPr>
          <p:nvPr>
            <p:ph type="sldNum" sz="quarter" idx="10"/>
          </p:nvPr>
        </p:nvSpPr>
        <p:spPr/>
        <p:txBody>
          <a:bodyPr/>
          <a:lstStyle/>
          <a:p>
            <a:fld id="{2F3DEC42-3E65-4936-8DF0-43AC348A34EA}" type="slidenum">
              <a:rPr lang="en-US" smtClean="0"/>
              <a:t>11</a:t>
            </a:fld>
            <a:endParaRPr lang="en-US"/>
          </a:p>
        </p:txBody>
      </p:sp>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2113" r="20661"/>
          <a:stretch/>
        </p:blipFill>
        <p:spPr bwMode="auto">
          <a:xfrm>
            <a:off x="3972561" y="2479040"/>
            <a:ext cx="1704998" cy="159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92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STEP 4 - Scheduling</a:t>
            </a:r>
            <a:endParaRPr lang="en-US" sz="1400" b="1" dirty="0"/>
          </a:p>
          <a:p>
            <a:pPr marL="174708" indent="-174708">
              <a:buFont typeface="Arial" panose="020B0604020202020204" pitchFamily="34" charset="0"/>
              <a:buChar char="•"/>
            </a:pPr>
            <a:r>
              <a:rPr lang="en-US" sz="1400" dirty="0"/>
              <a:t>Before working for P4P, I worked for The Boeing Company for 15 years</a:t>
            </a:r>
          </a:p>
          <a:p>
            <a:pPr marL="174708" indent="-174708">
              <a:buFont typeface="Arial" panose="020B0604020202020204" pitchFamily="34" charset="0"/>
              <a:buChar char="•"/>
            </a:pPr>
            <a:r>
              <a:rPr lang="en-US" sz="1400" dirty="0"/>
              <a:t>Pictured here is the Aircraft Manufacturing plant at Boeing for the </a:t>
            </a:r>
            <a:r>
              <a:rPr lang="en-US" sz="1400" dirty="0" smtClean="0"/>
              <a:t>737 </a:t>
            </a:r>
          </a:p>
          <a:p>
            <a:pPr marL="174708" indent="-174708">
              <a:buFont typeface="Arial" panose="020B0604020202020204" pitchFamily="34" charset="0"/>
              <a:buChar char="•"/>
            </a:pPr>
            <a:r>
              <a:rPr lang="en-US" sz="1400" dirty="0" smtClean="0"/>
              <a:t>This </a:t>
            </a:r>
            <a:r>
              <a:rPr lang="en-US" sz="1400" dirty="0"/>
              <a:t>is a </a:t>
            </a:r>
            <a:r>
              <a:rPr lang="en-US" sz="1400" u="sng" dirty="0"/>
              <a:t>Continuous Movement </a:t>
            </a:r>
            <a:r>
              <a:rPr lang="en-US" sz="1400" dirty="0"/>
              <a:t>assembly line.</a:t>
            </a:r>
          </a:p>
          <a:p>
            <a:pPr marL="174708" indent="-174708">
              <a:buFont typeface="Arial" panose="020B0604020202020204" pitchFamily="34" charset="0"/>
              <a:buChar char="•"/>
            </a:pPr>
            <a:r>
              <a:rPr lang="en-US" sz="1400" dirty="0"/>
              <a:t>The </a:t>
            </a:r>
            <a:r>
              <a:rPr lang="en-US" sz="1400" dirty="0" smtClean="0"/>
              <a:t>737 </a:t>
            </a:r>
            <a:r>
              <a:rPr lang="en-US" sz="1400" dirty="0"/>
              <a:t>production line moves at a rate of about </a:t>
            </a:r>
            <a:r>
              <a:rPr lang="en-US" sz="1400" u="sng" dirty="0" smtClean="0"/>
              <a:t>2 </a:t>
            </a:r>
            <a:r>
              <a:rPr lang="en-US" sz="1400" u="sng" dirty="0"/>
              <a:t>inches per </a:t>
            </a:r>
            <a:r>
              <a:rPr lang="en-US" sz="1400" b="1" u="sng" dirty="0"/>
              <a:t>minute</a:t>
            </a:r>
            <a:r>
              <a:rPr lang="en-US" sz="1400" b="1" u="sng" dirty="0" smtClean="0"/>
              <a:t>.</a:t>
            </a:r>
          </a:p>
          <a:p>
            <a:pPr marL="174708" indent="-174708">
              <a:buFont typeface="Arial" panose="020B0604020202020204" pitchFamily="34" charset="0"/>
              <a:buChar char="•"/>
            </a:pPr>
            <a:r>
              <a:rPr lang="en-US" sz="1400" b="1" u="sng" dirty="0" smtClean="0"/>
              <a:t>Aircraft produced every 6 days</a:t>
            </a:r>
            <a:endParaRPr lang="en-US" sz="1400" b="1" u="sng" dirty="0"/>
          </a:p>
          <a:p>
            <a:endParaRPr lang="en-US" sz="1400" dirty="0" smtClean="0"/>
          </a:p>
          <a:p>
            <a:r>
              <a:rPr lang="en-US" sz="1400" dirty="0" smtClean="0"/>
              <a:t>So </a:t>
            </a:r>
            <a:r>
              <a:rPr lang="en-US" sz="1400" u="sng" dirty="0" smtClean="0"/>
              <a:t>scheduling was a BIG deal </a:t>
            </a:r>
            <a:r>
              <a:rPr lang="en-US" sz="1400" dirty="0" smtClean="0"/>
              <a:t>on this assembly line to ensure we had all the right parts and people in place at just the right time.  If LEFT wing shows up late – not fly on that plane – too early, where are you going to store it?</a:t>
            </a:r>
          </a:p>
          <a:p>
            <a:endParaRPr lang="en-US" sz="1400" dirty="0"/>
          </a:p>
          <a:p>
            <a:r>
              <a:rPr lang="en-US" sz="1400" u="sng" dirty="0" smtClean="0"/>
              <a:t>It’s the same in the Church Planting Planning Process. </a:t>
            </a:r>
          </a:p>
          <a:p>
            <a:endParaRPr lang="en-US" sz="1400" dirty="0" smtClean="0"/>
          </a:p>
          <a:p>
            <a:r>
              <a:rPr lang="en-US" sz="1400" b="1" dirty="0" smtClean="0"/>
              <a:t>Great example is </a:t>
            </a:r>
            <a:r>
              <a:rPr lang="en-US" sz="1400" b="1" u="sng" dirty="0" smtClean="0"/>
              <a:t>Sound &amp; AV Equipment</a:t>
            </a:r>
          </a:p>
          <a:p>
            <a:pPr marL="285750" indent="-285750">
              <a:buFont typeface="Arial" panose="020B0604020202020204" pitchFamily="34" charset="0"/>
              <a:buChar char="•"/>
            </a:pPr>
            <a:r>
              <a:rPr lang="en-US" sz="1400" dirty="0" smtClean="0"/>
              <a:t>You need Sound &amp; AV Equipment for your </a:t>
            </a:r>
            <a:r>
              <a:rPr lang="en-US" sz="1400" u="sng" dirty="0" smtClean="0"/>
              <a:t>preview service</a:t>
            </a:r>
          </a:p>
          <a:p>
            <a:pPr marL="174708" indent="-174708">
              <a:buFont typeface="Arial" panose="020B0604020202020204" pitchFamily="34" charset="0"/>
              <a:buChar char="•"/>
            </a:pPr>
            <a:r>
              <a:rPr lang="en-US" sz="1400" dirty="0" smtClean="0"/>
              <a:t>Takes time to plan, process, fill and deliver your order</a:t>
            </a:r>
          </a:p>
          <a:p>
            <a:pPr marL="174708" indent="-174708">
              <a:buFont typeface="Arial" panose="020B0604020202020204" pitchFamily="34" charset="0"/>
              <a:buChar char="•"/>
            </a:pPr>
            <a:r>
              <a:rPr lang="en-US" sz="1400" dirty="0" smtClean="0"/>
              <a:t>Need to have the task of ordering this Sound &amp; AV Equipment on the schedule earlier enough so it will be delivered in time for your 1</a:t>
            </a:r>
            <a:r>
              <a:rPr lang="en-US" sz="1400" baseline="30000" dirty="0" smtClean="0"/>
              <a:t>st</a:t>
            </a:r>
            <a:r>
              <a:rPr lang="en-US" sz="1400" dirty="0" smtClean="0"/>
              <a:t> preview service. </a:t>
            </a:r>
          </a:p>
        </p:txBody>
      </p:sp>
      <p:sp>
        <p:nvSpPr>
          <p:cNvPr id="4" name="Slide Number Placeholder 3"/>
          <p:cNvSpPr>
            <a:spLocks noGrp="1"/>
          </p:cNvSpPr>
          <p:nvPr>
            <p:ph type="sldNum" sz="quarter" idx="10"/>
          </p:nvPr>
        </p:nvSpPr>
        <p:spPr/>
        <p:txBody>
          <a:bodyPr/>
          <a:lstStyle/>
          <a:p>
            <a:fld id="{2F3DEC42-3E65-4936-8DF0-43AC348A34EA}" type="slidenum">
              <a:rPr lang="en-US" smtClean="0"/>
              <a:t>12</a:t>
            </a:fld>
            <a:endParaRPr lang="en-US"/>
          </a:p>
        </p:txBody>
      </p:sp>
    </p:spTree>
    <p:extLst>
      <p:ext uri="{BB962C8B-B14F-4D97-AF65-F5344CB8AC3E}">
        <p14:creationId xmlns:p14="http://schemas.microsoft.com/office/powerpoint/2010/main" val="818966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STEP 5:  Budgeting </a:t>
            </a:r>
            <a:endParaRPr lang="en-US" sz="1400" b="1" dirty="0"/>
          </a:p>
          <a:p>
            <a:pPr marL="174708" indent="-174708">
              <a:buFont typeface="Arial" panose="020B0604020202020204" pitchFamily="34" charset="0"/>
              <a:buChar char="•"/>
            </a:pPr>
            <a:r>
              <a:rPr lang="en-US" sz="1400" dirty="0" smtClean="0"/>
              <a:t>Now that we have the tasks identified and know how long we can expect each task to take, we need to identify </a:t>
            </a:r>
            <a:r>
              <a:rPr lang="en-US" sz="1400" dirty="0"/>
              <a:t>the cost </a:t>
            </a:r>
            <a:r>
              <a:rPr lang="en-US" sz="1400" dirty="0" smtClean="0"/>
              <a:t>for </a:t>
            </a:r>
            <a:r>
              <a:rPr lang="en-US" sz="1400" dirty="0"/>
              <a:t>each </a:t>
            </a:r>
            <a:r>
              <a:rPr lang="en-US" sz="1400" dirty="0" smtClean="0"/>
              <a:t>task.  </a:t>
            </a:r>
            <a:r>
              <a:rPr lang="en-US" sz="1400" u="sng" dirty="0" smtClean="0"/>
              <a:t>Time and Materials </a:t>
            </a:r>
            <a:r>
              <a:rPr lang="en-US" sz="1400" dirty="0" smtClean="0"/>
              <a:t>are the are the cost component.  Yes a lot of the time is no cost as it’s volunteers, but there are time costs like for your </a:t>
            </a:r>
            <a:r>
              <a:rPr lang="en-US" sz="1400" u="sng" dirty="0" smtClean="0"/>
              <a:t>coach.</a:t>
            </a:r>
            <a:r>
              <a:rPr lang="en-US" sz="1400" dirty="0" smtClean="0"/>
              <a:t>  And of course </a:t>
            </a:r>
            <a:r>
              <a:rPr lang="en-US" sz="1400" u="sng" dirty="0" smtClean="0"/>
              <a:t>materials costs </a:t>
            </a:r>
            <a:r>
              <a:rPr lang="en-US" sz="1400" dirty="0" smtClean="0"/>
              <a:t>need to be carefully planned –some are BIG – like AV equipment. </a:t>
            </a:r>
          </a:p>
          <a:p>
            <a:pPr marL="174708" indent="-174708">
              <a:buFont typeface="Arial" panose="020B0604020202020204" pitchFamily="34" charset="0"/>
              <a:buChar char="•"/>
            </a:pPr>
            <a:endParaRPr lang="en-US" sz="1400" dirty="0"/>
          </a:p>
          <a:p>
            <a:pPr marL="174708" indent="-174708">
              <a:buFont typeface="Arial" panose="020B0604020202020204" pitchFamily="34" charset="0"/>
              <a:buChar char="•"/>
            </a:pPr>
            <a:r>
              <a:rPr lang="en-US" sz="1400" b="1" u="sng" dirty="0" smtClean="0"/>
              <a:t>CASH FLOW </a:t>
            </a:r>
            <a:r>
              <a:rPr lang="en-US" sz="1400" dirty="0" smtClean="0"/>
              <a:t>is huge – so having a </a:t>
            </a:r>
            <a:r>
              <a:rPr lang="en-US" sz="1400" b="1" u="sng" dirty="0" smtClean="0">
                <a:solidFill>
                  <a:srgbClr val="FF0000"/>
                </a:solidFill>
              </a:rPr>
              <a:t>schedule-based budget </a:t>
            </a:r>
            <a:r>
              <a:rPr lang="en-US" sz="1400" dirty="0" smtClean="0"/>
              <a:t>will also tell you WHEN you need the money.</a:t>
            </a:r>
          </a:p>
          <a:p>
            <a:pPr marL="174708" indent="-174708">
              <a:buFont typeface="Arial" panose="020B0604020202020204" pitchFamily="34" charset="0"/>
              <a:buChar char="•"/>
            </a:pPr>
            <a:endParaRPr lang="en-US" sz="1400" dirty="0"/>
          </a:p>
          <a:p>
            <a:r>
              <a:rPr lang="en-US" sz="1400" b="1" dirty="0" smtClean="0"/>
              <a:t>STEP 6:  Assigning </a:t>
            </a:r>
            <a:r>
              <a:rPr lang="en-US" sz="1400" b="1" dirty="0"/>
              <a:t>Tasks</a:t>
            </a:r>
          </a:p>
          <a:p>
            <a:pPr marL="174708" indent="-174708">
              <a:buFont typeface="Arial" panose="020B0604020202020204" pitchFamily="34" charset="0"/>
              <a:buChar char="•"/>
            </a:pPr>
            <a:r>
              <a:rPr lang="en-US" sz="1400" dirty="0"/>
              <a:t>Remember:  </a:t>
            </a:r>
            <a:r>
              <a:rPr lang="en-US" sz="1400" u="sng" dirty="0"/>
              <a:t>You CAN’T do it all yourself</a:t>
            </a:r>
            <a:r>
              <a:rPr lang="en-US" sz="1400" dirty="0"/>
              <a:t>! </a:t>
            </a:r>
            <a:r>
              <a:rPr lang="en-US" sz="1400" dirty="0" smtClean="0"/>
              <a:t>Assign the responsibility of the task to individuals.  In  reality, you as the church planter are </a:t>
            </a:r>
            <a:r>
              <a:rPr lang="en-US" sz="1400" u="sng" dirty="0" smtClean="0"/>
              <a:t>overall responsible </a:t>
            </a:r>
            <a:r>
              <a:rPr lang="en-US" sz="1400" dirty="0" smtClean="0"/>
              <a:t>for them</a:t>
            </a:r>
          </a:p>
          <a:p>
            <a:pPr marL="174708" indent="-174708">
              <a:buFont typeface="Arial" panose="020B0604020202020204" pitchFamily="34" charset="0"/>
              <a:buChar char="•"/>
            </a:pPr>
            <a:endParaRPr lang="en-US" sz="1400" dirty="0"/>
          </a:p>
          <a:p>
            <a:pPr marL="174708" indent="-174708">
              <a:buFont typeface="Arial" panose="020B0604020202020204" pitchFamily="34" charset="0"/>
              <a:buChar char="•"/>
            </a:pPr>
            <a:r>
              <a:rPr lang="en-US" sz="1400" dirty="0" smtClean="0"/>
              <a:t>This is a good time to establish your </a:t>
            </a:r>
            <a:r>
              <a:rPr lang="en-US" sz="1400" b="1" u="sng" dirty="0" smtClean="0"/>
              <a:t>Culture of Delegation </a:t>
            </a:r>
            <a:r>
              <a:rPr lang="en-US" sz="1400" dirty="0" smtClean="0"/>
              <a:t>and be willing to release tasks to folks on your Launch Team. </a:t>
            </a:r>
            <a:endParaRPr lang="en-US" sz="1400" dirty="0"/>
          </a:p>
          <a:p>
            <a:endParaRPr lang="en-US" dirty="0" smtClean="0"/>
          </a:p>
        </p:txBody>
      </p:sp>
      <p:sp>
        <p:nvSpPr>
          <p:cNvPr id="4" name="Slide Number Placeholder 3"/>
          <p:cNvSpPr>
            <a:spLocks noGrp="1"/>
          </p:cNvSpPr>
          <p:nvPr>
            <p:ph type="sldNum" sz="quarter" idx="10"/>
          </p:nvPr>
        </p:nvSpPr>
        <p:spPr/>
        <p:txBody>
          <a:bodyPr/>
          <a:lstStyle/>
          <a:p>
            <a:fld id="{2F3DEC42-3E65-4936-8DF0-43AC348A34EA}" type="slidenum">
              <a:rPr lang="en-US" smtClean="0"/>
              <a:t>13</a:t>
            </a:fld>
            <a:endParaRPr lang="en-US"/>
          </a:p>
        </p:txBody>
      </p:sp>
    </p:spTree>
    <p:extLst>
      <p:ext uri="{BB962C8B-B14F-4D97-AF65-F5344CB8AC3E}">
        <p14:creationId xmlns:p14="http://schemas.microsoft.com/office/powerpoint/2010/main" val="81896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Milestones</a:t>
            </a:r>
          </a:p>
          <a:p>
            <a:r>
              <a:rPr lang="en-US" sz="1600" dirty="0" smtClean="0"/>
              <a:t>Milestones (logical groupings of tasks) are great </a:t>
            </a:r>
            <a:r>
              <a:rPr lang="en-US" sz="1600" u="sng" dirty="0" smtClean="0"/>
              <a:t>checkpoints to monitor progress in executing the plan. </a:t>
            </a:r>
            <a:endParaRPr lang="en-US" sz="1600" u="sng" dirty="0"/>
          </a:p>
          <a:p>
            <a:endParaRPr lang="en-US" sz="1100" b="1" dirty="0"/>
          </a:p>
          <a:p>
            <a:r>
              <a:rPr lang="en-US" sz="1600" b="1" dirty="0" smtClean="0"/>
              <a:t>Tasks </a:t>
            </a:r>
            <a:r>
              <a:rPr lang="en-US" sz="1600" dirty="0" smtClean="0"/>
              <a:t>we talked about early can be broken down into the “what” and the “how”</a:t>
            </a:r>
            <a:endParaRPr lang="en-US" sz="1600" b="1" dirty="0" smtClean="0"/>
          </a:p>
          <a:p>
            <a:pPr marL="174708" indent="-174708">
              <a:buFont typeface="Arial" panose="020B0604020202020204" pitchFamily="34" charset="0"/>
              <a:buChar char="•"/>
            </a:pPr>
            <a:r>
              <a:rPr lang="en-US" sz="1600" u="sng" dirty="0" smtClean="0"/>
              <a:t>What:  </a:t>
            </a:r>
            <a:r>
              <a:rPr lang="en-US" sz="1600" dirty="0" smtClean="0"/>
              <a:t>Obtain 501(c)(3) status</a:t>
            </a:r>
          </a:p>
          <a:p>
            <a:pPr marL="174708" indent="-174708">
              <a:buFont typeface="Arial" panose="020B0604020202020204" pitchFamily="34" charset="0"/>
              <a:buChar char="•"/>
            </a:pPr>
            <a:r>
              <a:rPr lang="en-US" sz="1600" u="sng" dirty="0" smtClean="0"/>
              <a:t>How:  </a:t>
            </a:r>
            <a:r>
              <a:rPr lang="en-US" sz="1600" dirty="0" smtClean="0"/>
              <a:t>Download the latest Form 1023 from the IRS, complete attachments, draft cover letter, send in package with check.</a:t>
            </a:r>
          </a:p>
          <a:p>
            <a:pPr marL="174708" indent="-174708">
              <a:buFont typeface="Arial" panose="020B0604020202020204" pitchFamily="34" charset="0"/>
              <a:buChar char="•"/>
            </a:pPr>
            <a:endParaRPr lang="en-US" sz="1100" dirty="0"/>
          </a:p>
          <a:p>
            <a:r>
              <a:rPr lang="en-US" sz="1600" b="1" dirty="0" smtClean="0"/>
              <a:t>Coaching:  </a:t>
            </a:r>
            <a:r>
              <a:rPr lang="en-US" sz="1600" dirty="0" smtClean="0"/>
              <a:t>Can’t say enough how important it is for the Church Planter to have a coach.   The Launch Plan should have checkpoints for </a:t>
            </a:r>
            <a:r>
              <a:rPr lang="en-US" sz="1600" u="sng" dirty="0" smtClean="0"/>
              <a:t>open/honest discussions </a:t>
            </a:r>
            <a:r>
              <a:rPr lang="en-US" sz="1600" dirty="0" smtClean="0"/>
              <a:t>with your coach.  Examples include:</a:t>
            </a:r>
          </a:p>
          <a:p>
            <a:pPr marL="174708" indent="-174708">
              <a:buFont typeface="Arial" panose="020B0604020202020204" pitchFamily="34" charset="0"/>
              <a:buChar char="•"/>
            </a:pPr>
            <a:r>
              <a:rPr lang="en-US" sz="1600" u="sng" dirty="0" smtClean="0"/>
              <a:t>Review/Affirm </a:t>
            </a:r>
            <a:r>
              <a:rPr lang="en-US" sz="1600" dirty="0" smtClean="0"/>
              <a:t>Opening Day Expectations</a:t>
            </a:r>
          </a:p>
          <a:p>
            <a:pPr marL="174708" indent="-174708">
              <a:buFont typeface="Arial" panose="020B0604020202020204" pitchFamily="34" charset="0"/>
              <a:buChar char="•"/>
            </a:pPr>
            <a:r>
              <a:rPr lang="en-US" sz="1600" u="sng" dirty="0" smtClean="0"/>
              <a:t>Review/Affirm</a:t>
            </a:r>
            <a:r>
              <a:rPr lang="en-US" sz="1600" dirty="0" smtClean="0"/>
              <a:t> Fundraising Plan </a:t>
            </a:r>
          </a:p>
          <a:p>
            <a:endParaRPr lang="en-US" b="1" dirty="0"/>
          </a:p>
        </p:txBody>
      </p:sp>
      <p:sp>
        <p:nvSpPr>
          <p:cNvPr id="4" name="Slide Number Placeholder 3"/>
          <p:cNvSpPr>
            <a:spLocks noGrp="1"/>
          </p:cNvSpPr>
          <p:nvPr>
            <p:ph type="sldNum" sz="quarter" idx="10"/>
          </p:nvPr>
        </p:nvSpPr>
        <p:spPr/>
        <p:txBody>
          <a:bodyPr/>
          <a:lstStyle/>
          <a:p>
            <a:fld id="{2F3DEC42-3E65-4936-8DF0-43AC348A34EA}" type="slidenum">
              <a:rPr lang="en-US" smtClean="0"/>
              <a:t>14</a:t>
            </a:fld>
            <a:endParaRPr lang="en-US"/>
          </a:p>
        </p:txBody>
      </p:sp>
    </p:spTree>
    <p:extLst>
      <p:ext uri="{BB962C8B-B14F-4D97-AF65-F5344CB8AC3E}">
        <p14:creationId xmlns:p14="http://schemas.microsoft.com/office/powerpoint/2010/main" val="1169663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Here are some screen shots from our project management tool called PlanterPlan to show examples of the concepts of Milestones, Tasks, Grouping &amp; Sequencing of Tasks that we just talking about.</a:t>
            </a:r>
            <a:endParaRPr lang="en-US" sz="1800" dirty="0"/>
          </a:p>
        </p:txBody>
      </p:sp>
      <p:sp>
        <p:nvSpPr>
          <p:cNvPr id="4" name="Slide Number Placeholder 3"/>
          <p:cNvSpPr>
            <a:spLocks noGrp="1"/>
          </p:cNvSpPr>
          <p:nvPr>
            <p:ph type="sldNum" sz="quarter" idx="10"/>
          </p:nvPr>
        </p:nvSpPr>
        <p:spPr/>
        <p:txBody>
          <a:bodyPr/>
          <a:lstStyle/>
          <a:p>
            <a:fld id="{2F3DEC42-3E65-4936-8DF0-43AC348A34EA}" type="slidenum">
              <a:rPr lang="en-US" smtClean="0"/>
              <a:t>15</a:t>
            </a:fld>
            <a:endParaRPr lang="en-US"/>
          </a:p>
        </p:txBody>
      </p:sp>
    </p:spTree>
    <p:extLst>
      <p:ext uri="{BB962C8B-B14F-4D97-AF65-F5344CB8AC3E}">
        <p14:creationId xmlns:p14="http://schemas.microsoft.com/office/powerpoint/2010/main" val="131307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Here we have a sample task broken down by:</a:t>
            </a:r>
          </a:p>
          <a:p>
            <a:pPr marL="342900" indent="-342900">
              <a:buAutoNum type="arabicPeriod"/>
            </a:pPr>
            <a:r>
              <a:rPr lang="en-US" sz="1800" dirty="0" smtClean="0"/>
              <a:t>Purpose</a:t>
            </a:r>
          </a:p>
          <a:p>
            <a:pPr marL="342900" indent="-342900">
              <a:buAutoNum type="arabicPeriod"/>
            </a:pPr>
            <a:r>
              <a:rPr lang="en-US" sz="1800" dirty="0" smtClean="0"/>
              <a:t>Description</a:t>
            </a:r>
          </a:p>
          <a:p>
            <a:pPr marL="342900" indent="-342900">
              <a:buAutoNum type="arabicPeriod"/>
            </a:pPr>
            <a:r>
              <a:rPr lang="en-US" sz="1800" dirty="0" smtClean="0"/>
              <a:t>Action Steps (the HOW TO)</a:t>
            </a:r>
          </a:p>
          <a:p>
            <a:pPr marL="342900" indent="-342900">
              <a:buAutoNum type="arabicPeriod"/>
            </a:pPr>
            <a:endParaRPr lang="en-US" sz="1800" dirty="0"/>
          </a:p>
          <a:p>
            <a:r>
              <a:rPr lang="en-US" sz="1800" dirty="0" smtClean="0"/>
              <a:t>We also have the final parts of the </a:t>
            </a:r>
            <a:r>
              <a:rPr lang="en-US" sz="1800" b="1" dirty="0" smtClean="0">
                <a:solidFill>
                  <a:srgbClr val="FF0000"/>
                </a:solidFill>
              </a:rPr>
              <a:t>6 Step Planning Process </a:t>
            </a:r>
            <a:r>
              <a:rPr lang="en-US" sz="1800" dirty="0" smtClean="0"/>
              <a:t>which is Scheduling and Assigning Tasks.  </a:t>
            </a:r>
            <a:endParaRPr lang="en-US" sz="1800" dirty="0"/>
          </a:p>
        </p:txBody>
      </p:sp>
      <p:sp>
        <p:nvSpPr>
          <p:cNvPr id="4" name="Slide Number Placeholder 3"/>
          <p:cNvSpPr>
            <a:spLocks noGrp="1"/>
          </p:cNvSpPr>
          <p:nvPr>
            <p:ph type="sldNum" sz="quarter" idx="10"/>
          </p:nvPr>
        </p:nvSpPr>
        <p:spPr/>
        <p:txBody>
          <a:bodyPr/>
          <a:lstStyle/>
          <a:p>
            <a:fld id="{2F3DEC42-3E65-4936-8DF0-43AC348A34EA}" type="slidenum">
              <a:rPr lang="en-US" smtClean="0"/>
              <a:t>16</a:t>
            </a:fld>
            <a:endParaRPr lang="en-US"/>
          </a:p>
        </p:txBody>
      </p:sp>
    </p:spTree>
    <p:extLst>
      <p:ext uri="{BB962C8B-B14F-4D97-AF65-F5344CB8AC3E}">
        <p14:creationId xmlns:p14="http://schemas.microsoft.com/office/powerpoint/2010/main" val="4038946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You need to Report Results to who you are Accountable to: </a:t>
            </a:r>
          </a:p>
          <a:p>
            <a:r>
              <a:rPr lang="en-US" sz="1800" dirty="0" smtClean="0"/>
              <a:t>-Recommend </a:t>
            </a:r>
            <a:r>
              <a:rPr lang="en-US" sz="1800" u="sng" dirty="0" smtClean="0"/>
              <a:t>Monthly Status Reports </a:t>
            </a:r>
            <a:r>
              <a:rPr lang="en-US" sz="1800" dirty="0" smtClean="0"/>
              <a:t>to keep Management Team up to date on the status of the Launch Plan.</a:t>
            </a:r>
          </a:p>
          <a:p>
            <a:endParaRPr lang="en-US" sz="1800" dirty="0"/>
          </a:p>
          <a:p>
            <a:r>
              <a:rPr lang="en-US" sz="1800" dirty="0" smtClean="0"/>
              <a:t>Work together with Management Team to understand what they want to know monthly, but here are some recommended examples.</a:t>
            </a:r>
          </a:p>
          <a:p>
            <a:endParaRPr lang="en-US" sz="1800" dirty="0"/>
          </a:p>
          <a:p>
            <a:r>
              <a:rPr lang="en-US" sz="1800" dirty="0" smtClean="0"/>
              <a:t>You should also include a </a:t>
            </a:r>
            <a:r>
              <a:rPr lang="en-US" sz="1800" b="1" dirty="0" smtClean="0">
                <a:solidFill>
                  <a:srgbClr val="FF0000"/>
                </a:solidFill>
              </a:rPr>
              <a:t>bullet list of the Significant Accomplishments </a:t>
            </a:r>
            <a:r>
              <a:rPr lang="en-US" sz="1800" dirty="0" smtClean="0"/>
              <a:t>for that month!</a:t>
            </a:r>
            <a:endParaRPr lang="en-US" sz="1800" dirty="0"/>
          </a:p>
        </p:txBody>
      </p:sp>
      <p:sp>
        <p:nvSpPr>
          <p:cNvPr id="4" name="Slide Number Placeholder 3"/>
          <p:cNvSpPr>
            <a:spLocks noGrp="1"/>
          </p:cNvSpPr>
          <p:nvPr>
            <p:ph type="sldNum" sz="quarter" idx="10"/>
          </p:nvPr>
        </p:nvSpPr>
        <p:spPr/>
        <p:txBody>
          <a:bodyPr/>
          <a:lstStyle/>
          <a:p>
            <a:fld id="{2F3DEC42-3E65-4936-8DF0-43AC348A34EA}" type="slidenum">
              <a:rPr lang="en-US" smtClean="0"/>
              <a:t>17</a:t>
            </a:fld>
            <a:endParaRPr lang="en-US"/>
          </a:p>
        </p:txBody>
      </p:sp>
    </p:spTree>
    <p:extLst>
      <p:ext uri="{BB962C8B-B14F-4D97-AF65-F5344CB8AC3E}">
        <p14:creationId xmlns:p14="http://schemas.microsoft.com/office/powerpoint/2010/main" val="291069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BANDWIDTH:  Remember typical church plant process has </a:t>
            </a:r>
            <a:r>
              <a:rPr lang="en-US" sz="1800" u="sng" dirty="0" smtClean="0"/>
              <a:t>over 400 steps</a:t>
            </a:r>
            <a:r>
              <a:rPr lang="en-US" sz="1800" dirty="0" smtClean="0"/>
              <a:t>!!!!</a:t>
            </a:r>
          </a:p>
          <a:p>
            <a:endParaRPr lang="en-US" sz="1400" dirty="0" smtClean="0"/>
          </a:p>
          <a:p>
            <a:r>
              <a:rPr lang="en-US" sz="1800" dirty="0" smtClean="0"/>
              <a:t>Does no</a:t>
            </a:r>
            <a:r>
              <a:rPr lang="en-US" sz="1800" baseline="0" dirty="0" smtClean="0"/>
              <a:t> good to have a plan if nobody is making sure we are on plan.</a:t>
            </a:r>
          </a:p>
          <a:p>
            <a:endParaRPr lang="en-US" sz="1400" dirty="0" smtClean="0"/>
          </a:p>
          <a:p>
            <a:r>
              <a:rPr lang="en-US" sz="1800" b="1" dirty="0" smtClean="0">
                <a:solidFill>
                  <a:srgbClr val="FF0000"/>
                </a:solidFill>
              </a:rPr>
              <a:t>Someone needs to act as</a:t>
            </a:r>
            <a:r>
              <a:rPr lang="en-US" sz="1800" b="1" baseline="0" dirty="0" smtClean="0">
                <a:solidFill>
                  <a:srgbClr val="FF0000"/>
                </a:solidFill>
              </a:rPr>
              <a:t> project manager</a:t>
            </a:r>
            <a:r>
              <a:rPr lang="en-US" sz="1800" baseline="0" dirty="0" smtClean="0"/>
              <a:t>. This person will keep close watch on the plan and actual progress to make sure that all effort contributes to the stated goals for the new church.</a:t>
            </a:r>
            <a:endParaRPr lang="en-US" sz="1800" dirty="0" smtClean="0"/>
          </a:p>
          <a:p>
            <a:endParaRPr lang="en-US" sz="1800" dirty="0"/>
          </a:p>
          <a:p>
            <a:r>
              <a:rPr lang="en-US" sz="1800" u="sng" dirty="0" smtClean="0"/>
              <a:t>God may provide </a:t>
            </a:r>
            <a:r>
              <a:rPr lang="en-US" sz="1800" dirty="0" smtClean="0"/>
              <a:t>someone on your Launch Team that has PM experience </a:t>
            </a:r>
            <a:r>
              <a:rPr lang="en-US" sz="1800" u="sng" dirty="0" smtClean="0"/>
              <a:t>or is good with details.   </a:t>
            </a:r>
          </a:p>
          <a:p>
            <a:endParaRPr lang="en-US" sz="1800" dirty="0"/>
          </a:p>
          <a:p>
            <a:r>
              <a:rPr lang="en-US" sz="1800" dirty="0" smtClean="0"/>
              <a:t>Don’t forget Your spouse may be a great Project Manager. </a:t>
            </a:r>
            <a:endParaRPr lang="en-US" sz="1800" dirty="0"/>
          </a:p>
        </p:txBody>
      </p:sp>
      <p:sp>
        <p:nvSpPr>
          <p:cNvPr id="4" name="Slide Number Placeholder 3"/>
          <p:cNvSpPr>
            <a:spLocks noGrp="1"/>
          </p:cNvSpPr>
          <p:nvPr>
            <p:ph type="sldNum" sz="quarter" idx="10"/>
          </p:nvPr>
        </p:nvSpPr>
        <p:spPr/>
        <p:txBody>
          <a:bodyPr/>
          <a:lstStyle/>
          <a:p>
            <a:fld id="{2F3DEC42-3E65-4936-8DF0-43AC348A34EA}" type="slidenum">
              <a:rPr lang="en-US" smtClean="0"/>
              <a:t>18</a:t>
            </a:fld>
            <a:endParaRPr lang="en-US"/>
          </a:p>
        </p:txBody>
      </p:sp>
    </p:spTree>
    <p:extLst>
      <p:ext uri="{BB962C8B-B14F-4D97-AF65-F5344CB8AC3E}">
        <p14:creationId xmlns:p14="http://schemas.microsoft.com/office/powerpoint/2010/main" val="291069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You need to have a tool to manage the </a:t>
            </a:r>
            <a:r>
              <a:rPr lang="en-US" sz="1800" u="sng" dirty="0" smtClean="0"/>
              <a:t>hundreds of tasks </a:t>
            </a:r>
            <a:r>
              <a:rPr lang="en-US" sz="1800" dirty="0" smtClean="0"/>
              <a:t>you’ll be completing to plant a church. </a:t>
            </a:r>
          </a:p>
          <a:p>
            <a:endParaRPr lang="en-US" sz="1800" dirty="0"/>
          </a:p>
          <a:p>
            <a:r>
              <a:rPr lang="en-US" sz="1800" dirty="0" smtClean="0"/>
              <a:t>Here are some example tools.  </a:t>
            </a:r>
            <a:r>
              <a:rPr lang="en-US" sz="1800" u="sng" dirty="0" smtClean="0"/>
              <a:t>Traditional and non-traditional </a:t>
            </a:r>
          </a:p>
          <a:p>
            <a:endParaRPr lang="en-US" sz="1800" dirty="0"/>
          </a:p>
          <a:p>
            <a:r>
              <a:rPr lang="en-US" sz="1800" dirty="0" smtClean="0"/>
              <a:t>On our P4P website under </a:t>
            </a:r>
            <a:r>
              <a:rPr lang="en-US" sz="1800" u="sng" dirty="0" smtClean="0"/>
              <a:t>Free Resources </a:t>
            </a:r>
            <a:r>
              <a:rPr lang="en-US" sz="1800" dirty="0" smtClean="0"/>
              <a:t>you can download our New Church Planning Checklist which is in MS Excel format (provides the “what” not the “how”.)</a:t>
            </a:r>
          </a:p>
          <a:p>
            <a:endParaRPr lang="en-US" sz="1800" dirty="0"/>
          </a:p>
          <a:p>
            <a:r>
              <a:rPr lang="en-US" sz="1800" dirty="0" smtClean="0"/>
              <a:t>In your chair you have a </a:t>
            </a:r>
            <a:r>
              <a:rPr lang="en-US" sz="1800" u="sng" dirty="0" smtClean="0"/>
              <a:t>flyer on our PlanterPlan tool</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fld id="{2F3DEC42-3E65-4936-8DF0-43AC348A34EA}" type="slidenum">
              <a:rPr lang="en-US" smtClean="0"/>
              <a:t>19</a:t>
            </a:fld>
            <a:endParaRPr lang="en-US"/>
          </a:p>
        </p:txBody>
      </p:sp>
    </p:spTree>
    <p:extLst>
      <p:ext uri="{BB962C8B-B14F-4D97-AF65-F5344CB8AC3E}">
        <p14:creationId xmlns:p14="http://schemas.microsoft.com/office/powerpoint/2010/main" val="8502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 believe </a:t>
            </a:r>
            <a:r>
              <a:rPr lang="en-US" sz="1800" u="sng" dirty="0"/>
              <a:t>planning is important, WHY</a:t>
            </a:r>
            <a:r>
              <a:rPr lang="en-US" sz="1800" dirty="0"/>
              <a:t>:  </a:t>
            </a:r>
            <a:r>
              <a:rPr lang="en-US" sz="1800" b="1" dirty="0"/>
              <a:t>It’s Biblical.  </a:t>
            </a:r>
            <a:r>
              <a:rPr lang="en-US" sz="1800" dirty="0"/>
              <a:t>God gave Noah a plan for the </a:t>
            </a:r>
            <a:r>
              <a:rPr lang="en-US" sz="1800" dirty="0" smtClean="0"/>
              <a:t>Ark, </a:t>
            </a:r>
            <a:r>
              <a:rPr lang="en-US" sz="1800" dirty="0"/>
              <a:t>Moses a plan for the Tabernacle, Nehemiah a plan for rebuilding the wall in Jerusalem. </a:t>
            </a:r>
            <a:endParaRPr lang="en-US" sz="1800" dirty="0" smtClean="0"/>
          </a:p>
          <a:p>
            <a:endParaRPr lang="en-US" sz="1800" dirty="0"/>
          </a:p>
          <a:p>
            <a:r>
              <a:rPr lang="en-US" sz="1800" dirty="0" smtClean="0"/>
              <a:t>God gives you the vision in your heart – we need to trust in knowing that </a:t>
            </a:r>
            <a:r>
              <a:rPr lang="en-US" sz="1800" u="sng" dirty="0" smtClean="0"/>
              <a:t>He will guide our steps as we develop the plan</a:t>
            </a:r>
            <a:r>
              <a:rPr lang="en-US" sz="1800" dirty="0" smtClean="0"/>
              <a:t>. </a:t>
            </a:r>
          </a:p>
          <a:p>
            <a:endParaRPr lang="en-US" sz="1800" dirty="0" smtClean="0"/>
          </a:p>
          <a:p>
            <a:r>
              <a:rPr lang="en-US" sz="1800" dirty="0" smtClean="0"/>
              <a:t>Planning </a:t>
            </a:r>
            <a:r>
              <a:rPr lang="en-US" sz="1800" dirty="0"/>
              <a:t>is critical as it helps us </a:t>
            </a:r>
            <a:r>
              <a:rPr lang="en-US" sz="1800" u="sng" dirty="0"/>
              <a:t>stay focused </a:t>
            </a:r>
            <a:r>
              <a:rPr lang="en-US" sz="1800" u="sng" dirty="0" smtClean="0"/>
              <a:t>with God’s calling and </a:t>
            </a:r>
            <a:r>
              <a:rPr lang="en-US" sz="1800" u="sng" dirty="0"/>
              <a:t>in step </a:t>
            </a:r>
            <a:r>
              <a:rPr lang="en-US" sz="1800" dirty="0"/>
              <a:t>with </a:t>
            </a:r>
            <a:r>
              <a:rPr lang="en-US" sz="1800" dirty="0" smtClean="0"/>
              <a:t>HIS </a:t>
            </a:r>
            <a:r>
              <a:rPr lang="en-US" sz="1800" dirty="0"/>
              <a:t>will for His church. </a:t>
            </a:r>
          </a:p>
          <a:p>
            <a:endParaRPr lang="en-US" sz="1800" dirty="0"/>
          </a:p>
          <a:p>
            <a:r>
              <a:rPr lang="en-US" sz="1800" b="1" dirty="0" smtClean="0">
                <a:solidFill>
                  <a:srgbClr val="FF0000"/>
                </a:solidFill>
              </a:rPr>
              <a:t>So let’s get into the steps to develop a Launch Plan. </a:t>
            </a:r>
            <a:endParaRPr lang="en-US" sz="1800" b="1" dirty="0">
              <a:solidFill>
                <a:srgbClr val="FF0000"/>
              </a:solidFill>
            </a:endParaRPr>
          </a:p>
          <a:p>
            <a:endParaRPr lang="en-US" sz="1400" dirty="0" smtClean="0"/>
          </a:p>
        </p:txBody>
      </p:sp>
      <p:sp>
        <p:nvSpPr>
          <p:cNvPr id="4" name="Slide Number Placeholder 3"/>
          <p:cNvSpPr>
            <a:spLocks noGrp="1"/>
          </p:cNvSpPr>
          <p:nvPr>
            <p:ph type="sldNum" sz="quarter" idx="10"/>
          </p:nvPr>
        </p:nvSpPr>
        <p:spPr/>
        <p:txBody>
          <a:bodyPr/>
          <a:lstStyle/>
          <a:p>
            <a:fld id="{2F3DEC42-3E65-4936-8DF0-43AC348A34EA}" type="slidenum">
              <a:rPr lang="en-US" smtClean="0"/>
              <a:t>2</a:t>
            </a:fld>
            <a:endParaRPr lang="en-US"/>
          </a:p>
        </p:txBody>
      </p:sp>
    </p:spTree>
    <p:extLst>
      <p:ext uri="{BB962C8B-B14F-4D97-AF65-F5344CB8AC3E}">
        <p14:creationId xmlns:p14="http://schemas.microsoft.com/office/powerpoint/2010/main" val="1993400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DEC42-3E65-4936-8DF0-43AC348A34EA}" type="slidenum">
              <a:rPr lang="en-US" smtClean="0"/>
              <a:t>20</a:t>
            </a:fld>
            <a:endParaRPr lang="en-US"/>
          </a:p>
        </p:txBody>
      </p:sp>
    </p:spTree>
    <p:extLst>
      <p:ext uri="{BB962C8B-B14F-4D97-AF65-F5344CB8AC3E}">
        <p14:creationId xmlns:p14="http://schemas.microsoft.com/office/powerpoint/2010/main" val="1825289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DEC42-3E65-4936-8DF0-43AC348A34EA}" type="slidenum">
              <a:rPr lang="en-US" smtClean="0"/>
              <a:t>21</a:t>
            </a:fld>
            <a:endParaRPr lang="en-US"/>
          </a:p>
        </p:txBody>
      </p:sp>
    </p:spTree>
    <p:extLst>
      <p:ext uri="{BB962C8B-B14F-4D97-AF65-F5344CB8AC3E}">
        <p14:creationId xmlns:p14="http://schemas.microsoft.com/office/powerpoint/2010/main" val="1825289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DEC42-3E65-4936-8DF0-43AC348A34EA}" type="slidenum">
              <a:rPr lang="en-US" smtClean="0"/>
              <a:t>22</a:t>
            </a:fld>
            <a:endParaRPr lang="en-US"/>
          </a:p>
        </p:txBody>
      </p:sp>
    </p:spTree>
    <p:extLst>
      <p:ext uri="{BB962C8B-B14F-4D97-AF65-F5344CB8AC3E}">
        <p14:creationId xmlns:p14="http://schemas.microsoft.com/office/powerpoint/2010/main" val="256485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First, you need to </a:t>
            </a:r>
            <a:r>
              <a:rPr lang="en-US" sz="1800" u="sng" dirty="0" smtClean="0"/>
              <a:t>reflect on all these questions </a:t>
            </a:r>
            <a:r>
              <a:rPr lang="en-US" sz="1800" dirty="0" smtClean="0"/>
              <a:t>that you will want to address in your Launch Plan.  </a:t>
            </a:r>
            <a:endParaRPr lang="en-US" sz="1800" dirty="0"/>
          </a:p>
        </p:txBody>
      </p:sp>
      <p:sp>
        <p:nvSpPr>
          <p:cNvPr id="4" name="Slide Number Placeholder 3"/>
          <p:cNvSpPr>
            <a:spLocks noGrp="1"/>
          </p:cNvSpPr>
          <p:nvPr>
            <p:ph type="sldNum" sz="quarter" idx="10"/>
          </p:nvPr>
        </p:nvSpPr>
        <p:spPr/>
        <p:txBody>
          <a:bodyPr/>
          <a:lstStyle/>
          <a:p>
            <a:fld id="{2F3DEC42-3E65-4936-8DF0-43AC348A34EA}" type="slidenum">
              <a:rPr lang="en-US" smtClean="0"/>
              <a:t>3</a:t>
            </a:fld>
            <a:endParaRPr lang="en-US"/>
          </a:p>
        </p:txBody>
      </p:sp>
    </p:spTree>
    <p:extLst>
      <p:ext uri="{BB962C8B-B14F-4D97-AF65-F5344CB8AC3E}">
        <p14:creationId xmlns:p14="http://schemas.microsoft.com/office/powerpoint/2010/main" val="2672937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In addition to the practical “how to” I’ll give you today on Planning, I hope you’ll take away this graph. </a:t>
            </a:r>
            <a:endParaRPr lang="en-US" sz="1800" baseline="0" dirty="0" smtClean="0"/>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2F3DEC42-3E65-4936-8DF0-43AC348A34EA}" type="slidenum">
              <a:rPr lang="en-US" smtClean="0"/>
              <a:t>4</a:t>
            </a:fld>
            <a:endParaRPr lang="en-US"/>
          </a:p>
        </p:txBody>
      </p:sp>
    </p:spTree>
    <p:extLst>
      <p:ext uri="{BB962C8B-B14F-4D97-AF65-F5344CB8AC3E}">
        <p14:creationId xmlns:p14="http://schemas.microsoft.com/office/powerpoint/2010/main" val="2672937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1.  </a:t>
            </a:r>
            <a:r>
              <a:rPr lang="en-US" sz="1700" b="1" dirty="0"/>
              <a:t>Focusing Your Vision</a:t>
            </a:r>
            <a:r>
              <a:rPr lang="en-US" sz="1700" dirty="0"/>
              <a:t> - </a:t>
            </a:r>
            <a:r>
              <a:rPr lang="en-US" sz="1700" dirty="0" smtClean="0"/>
              <a:t>You </a:t>
            </a:r>
            <a:r>
              <a:rPr lang="en-US" sz="1700" dirty="0"/>
              <a:t>don't really </a:t>
            </a:r>
            <a:r>
              <a:rPr lang="en-US" sz="1700" u="sng" dirty="0"/>
              <a:t>understand </a:t>
            </a:r>
            <a:r>
              <a:rPr lang="en-US" sz="1700" b="1" u="sng" dirty="0"/>
              <a:t>something</a:t>
            </a:r>
            <a:r>
              <a:rPr lang="en-US" sz="1700" u="sng" dirty="0"/>
              <a:t> </a:t>
            </a:r>
            <a:r>
              <a:rPr lang="en-US" sz="1700" dirty="0"/>
              <a:t>unless you can </a:t>
            </a:r>
            <a:r>
              <a:rPr lang="en-US" sz="1700" u="sng" dirty="0"/>
              <a:t>write it down. </a:t>
            </a:r>
            <a:r>
              <a:rPr lang="en-US" sz="1700" dirty="0"/>
              <a:t>  The process of writing a launch plan will help you refine your vision and learn to communicate it more effectively</a:t>
            </a:r>
            <a:r>
              <a:rPr lang="en-US" sz="1700" dirty="0" smtClean="0"/>
              <a:t>.</a:t>
            </a:r>
          </a:p>
          <a:p>
            <a:r>
              <a:rPr lang="en-US" sz="1700" dirty="0" smtClean="0"/>
              <a:t>2.</a:t>
            </a:r>
            <a:r>
              <a:rPr lang="en-US" sz="1700" dirty="0"/>
              <a:t>  </a:t>
            </a:r>
            <a:r>
              <a:rPr lang="en-US" sz="1700" b="1" dirty="0"/>
              <a:t>Fundraising Tool</a:t>
            </a:r>
            <a:r>
              <a:rPr lang="en-US" sz="1700" dirty="0"/>
              <a:t> - </a:t>
            </a:r>
            <a:r>
              <a:rPr lang="en-US" sz="1700" u="sng" dirty="0" smtClean="0"/>
              <a:t>MONEY</a:t>
            </a:r>
            <a:r>
              <a:rPr lang="en-US" sz="1700" dirty="0" smtClean="0"/>
              <a:t> </a:t>
            </a:r>
            <a:r>
              <a:rPr lang="en-US" sz="1700" dirty="0"/>
              <a:t>follows vision.   The written launch plan is a tool for opening the door </a:t>
            </a:r>
            <a:r>
              <a:rPr lang="en-US" sz="1700" dirty="0" smtClean="0"/>
              <a:t>for </a:t>
            </a:r>
            <a:r>
              <a:rPr lang="en-US" sz="1700" u="sng" dirty="0" smtClean="0"/>
              <a:t>conversations </a:t>
            </a:r>
            <a:r>
              <a:rPr lang="en-US" sz="1700" dirty="0" smtClean="0"/>
              <a:t>with potential donors</a:t>
            </a:r>
            <a:r>
              <a:rPr lang="en-US" sz="1700" dirty="0"/>
              <a:t>.</a:t>
            </a:r>
          </a:p>
          <a:p>
            <a:r>
              <a:rPr lang="en-US" sz="1700" dirty="0" smtClean="0"/>
              <a:t>3.</a:t>
            </a:r>
            <a:r>
              <a:rPr lang="en-US" sz="1700" dirty="0"/>
              <a:t>  </a:t>
            </a:r>
            <a:r>
              <a:rPr lang="en-US" sz="1700" b="1" dirty="0" smtClean="0"/>
              <a:t>Recruiting Tool </a:t>
            </a:r>
            <a:r>
              <a:rPr lang="en-US" sz="1700" dirty="0" smtClean="0"/>
              <a:t>- </a:t>
            </a:r>
            <a:r>
              <a:rPr lang="en-US" sz="1700" dirty="0"/>
              <a:t>Your launch plan is a great tool for recruiting potential launch team members.</a:t>
            </a:r>
          </a:p>
          <a:p>
            <a:r>
              <a:rPr lang="en-US" sz="1700" dirty="0" smtClean="0"/>
              <a:t>4.</a:t>
            </a:r>
            <a:r>
              <a:rPr lang="en-US" sz="1700" dirty="0"/>
              <a:t>  </a:t>
            </a:r>
            <a:r>
              <a:rPr lang="en-US" sz="1700" b="1" dirty="0"/>
              <a:t>Feedback</a:t>
            </a:r>
            <a:r>
              <a:rPr lang="en-US" sz="1700" dirty="0"/>
              <a:t> - You launch plan can be reviewed by other experienced planters and leaders.  </a:t>
            </a:r>
            <a:r>
              <a:rPr lang="en-US" sz="1700" dirty="0" smtClean="0"/>
              <a:t>Been there, Done that! </a:t>
            </a:r>
          </a:p>
          <a:p>
            <a:r>
              <a:rPr lang="en-US" sz="1700" dirty="0" smtClean="0"/>
              <a:t>5</a:t>
            </a:r>
            <a:r>
              <a:rPr lang="en-US" sz="1700" dirty="0"/>
              <a:t>.  </a:t>
            </a:r>
            <a:r>
              <a:rPr lang="en-US" sz="1700" b="1" dirty="0"/>
              <a:t>Priority Setting </a:t>
            </a:r>
            <a:r>
              <a:rPr lang="en-US" sz="1700" dirty="0" smtClean="0"/>
              <a:t>- </a:t>
            </a:r>
            <a:r>
              <a:rPr lang="en-US" sz="1700" dirty="0"/>
              <a:t>Developing an action checklist will help you prioritize your time.  </a:t>
            </a:r>
            <a:r>
              <a:rPr lang="en-US" sz="1700" u="sng" dirty="0" smtClean="0"/>
              <a:t>Sideways energy </a:t>
            </a:r>
            <a:r>
              <a:rPr lang="en-US" sz="1700" dirty="0" smtClean="0"/>
              <a:t>occurs  when you don’t have priorities set. </a:t>
            </a:r>
            <a:endParaRPr lang="en-US" sz="1700" dirty="0"/>
          </a:p>
        </p:txBody>
      </p:sp>
      <p:sp>
        <p:nvSpPr>
          <p:cNvPr id="4" name="Slide Number Placeholder 3"/>
          <p:cNvSpPr>
            <a:spLocks noGrp="1"/>
          </p:cNvSpPr>
          <p:nvPr>
            <p:ph type="sldNum" sz="quarter" idx="10"/>
          </p:nvPr>
        </p:nvSpPr>
        <p:spPr/>
        <p:txBody>
          <a:bodyPr/>
          <a:lstStyle/>
          <a:p>
            <a:fld id="{2F3DEC42-3E65-4936-8DF0-43AC348A34EA}" type="slidenum">
              <a:rPr lang="en-US" smtClean="0"/>
              <a:t>5</a:t>
            </a:fld>
            <a:endParaRPr lang="en-US"/>
          </a:p>
        </p:txBody>
      </p:sp>
    </p:spTree>
    <p:extLst>
      <p:ext uri="{BB962C8B-B14F-4D97-AF65-F5344CB8AC3E}">
        <p14:creationId xmlns:p14="http://schemas.microsoft.com/office/powerpoint/2010/main" val="300978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smtClean="0"/>
              <a:t>Opening Day:  </a:t>
            </a:r>
            <a:r>
              <a:rPr lang="en-US" sz="1800" dirty="0" smtClean="0"/>
              <a:t>What will it look like. What “</a:t>
            </a:r>
            <a:r>
              <a:rPr lang="en-US" sz="1800" u="sng" dirty="0" smtClean="0"/>
              <a:t>experience” </a:t>
            </a:r>
            <a:r>
              <a:rPr lang="en-US" sz="1800" dirty="0" smtClean="0"/>
              <a:t>will people have on Sunday morning.  What </a:t>
            </a:r>
            <a:r>
              <a:rPr lang="en-US" sz="1800" u="sng" dirty="0" smtClean="0"/>
              <a:t>ministries</a:t>
            </a:r>
            <a:r>
              <a:rPr lang="en-US" sz="1800" dirty="0" smtClean="0"/>
              <a:t> will be available.  </a:t>
            </a:r>
          </a:p>
          <a:p>
            <a:endParaRPr lang="en-US" sz="1800" dirty="0"/>
          </a:p>
          <a:p>
            <a:r>
              <a:rPr lang="en-US" sz="1800" dirty="0" smtClean="0"/>
              <a:t>Define “The Win” in terms of both </a:t>
            </a:r>
            <a:r>
              <a:rPr lang="en-US" sz="1800" u="sng" dirty="0" smtClean="0"/>
              <a:t>short and long range measureable goals </a:t>
            </a:r>
            <a:r>
              <a:rPr lang="en-US" sz="1800" dirty="0" smtClean="0"/>
              <a:t>for the new church.</a:t>
            </a:r>
          </a:p>
          <a:p>
            <a:endParaRPr lang="en-US" sz="1800" dirty="0" smtClean="0"/>
          </a:p>
          <a:p>
            <a:r>
              <a:rPr lang="en-US" sz="1800" b="1" dirty="0" smtClean="0"/>
              <a:t>Examples:</a:t>
            </a:r>
          </a:p>
          <a:p>
            <a:pPr marL="174708" indent="-174708">
              <a:buFontTx/>
              <a:buChar char="-"/>
            </a:pPr>
            <a:r>
              <a:rPr lang="en-US" sz="1800" u="sng" dirty="0" smtClean="0"/>
              <a:t>Launch Team size </a:t>
            </a:r>
            <a:r>
              <a:rPr lang="en-US" sz="1800" dirty="0" smtClean="0"/>
              <a:t>at various points in the launch process</a:t>
            </a:r>
          </a:p>
          <a:p>
            <a:pPr marL="174708" indent="-174708">
              <a:buFontTx/>
              <a:buChar char="-"/>
            </a:pPr>
            <a:r>
              <a:rPr lang="en-US" sz="1800" dirty="0" smtClean="0"/>
              <a:t>Expected attendance at Launch</a:t>
            </a:r>
          </a:p>
          <a:p>
            <a:pPr marL="174708" indent="-174708">
              <a:buFontTx/>
              <a:buChar char="-"/>
            </a:pPr>
            <a:r>
              <a:rPr lang="en-US" sz="1800" u="sng" dirty="0" smtClean="0"/>
              <a:t># of small groups </a:t>
            </a:r>
            <a:r>
              <a:rPr lang="en-US" sz="1800" dirty="0" smtClean="0"/>
              <a:t>in place at Launch</a:t>
            </a:r>
          </a:p>
          <a:p>
            <a:pPr marL="174708" indent="-174708">
              <a:buFontTx/>
              <a:buChar char="-"/>
            </a:pPr>
            <a:r>
              <a:rPr lang="en-US" sz="1800" dirty="0" smtClean="0"/>
              <a:t>Points at which </a:t>
            </a:r>
            <a:r>
              <a:rPr lang="en-US" sz="1800" u="sng" dirty="0" smtClean="0"/>
              <a:t>staff will be hired</a:t>
            </a:r>
          </a:p>
          <a:p>
            <a:pPr marL="174708" indent="-174708">
              <a:buFontTx/>
              <a:buChar char="-"/>
            </a:pPr>
            <a:r>
              <a:rPr lang="en-US" sz="1800" dirty="0" smtClean="0"/>
              <a:t>Expected date the new church will be </a:t>
            </a:r>
            <a:r>
              <a:rPr lang="en-US" sz="1800" u="sng" dirty="0" smtClean="0"/>
              <a:t>self-sufficient  </a:t>
            </a:r>
            <a:endParaRPr lang="en-US" sz="1800" u="sng" dirty="0"/>
          </a:p>
        </p:txBody>
      </p:sp>
      <p:sp>
        <p:nvSpPr>
          <p:cNvPr id="4" name="Slide Number Placeholder 3"/>
          <p:cNvSpPr>
            <a:spLocks noGrp="1"/>
          </p:cNvSpPr>
          <p:nvPr>
            <p:ph type="sldNum" sz="quarter" idx="10"/>
          </p:nvPr>
        </p:nvSpPr>
        <p:spPr/>
        <p:txBody>
          <a:bodyPr/>
          <a:lstStyle/>
          <a:p>
            <a:fld id="{2F3DEC42-3E65-4936-8DF0-43AC348A34EA}" type="slidenum">
              <a:rPr lang="en-US" smtClean="0"/>
              <a:t>6</a:t>
            </a:fld>
            <a:endParaRPr lang="en-US"/>
          </a:p>
        </p:txBody>
      </p:sp>
    </p:spTree>
    <p:extLst>
      <p:ext uri="{BB962C8B-B14F-4D97-AF65-F5344CB8AC3E}">
        <p14:creationId xmlns:p14="http://schemas.microsoft.com/office/powerpoint/2010/main" val="410661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Here are the covers of some sample Launch Plans.</a:t>
            </a:r>
          </a:p>
          <a:p>
            <a:endParaRPr lang="en-US" sz="1800" dirty="0"/>
          </a:p>
          <a:p>
            <a:r>
              <a:rPr lang="en-US" sz="1800" dirty="0" smtClean="0"/>
              <a:t>Ensure they are colorful, eye-catching to make someone want to open it up and read it.  And maintain eye-catching readability throughout the document. </a:t>
            </a:r>
          </a:p>
          <a:p>
            <a:endParaRPr lang="en-US" sz="1800" dirty="0"/>
          </a:p>
          <a:p>
            <a:r>
              <a:rPr lang="en-US" sz="1800" dirty="0" smtClean="0"/>
              <a:t>Remember the “customer” readers are potential donors and potential Launch Team members so this plan needs to be </a:t>
            </a:r>
            <a:r>
              <a:rPr lang="en-US" sz="1800" u="sng" dirty="0" smtClean="0"/>
              <a:t>compelling</a:t>
            </a:r>
            <a:r>
              <a:rPr lang="en-US" sz="1800" dirty="0" smtClean="0"/>
              <a:t>. </a:t>
            </a:r>
            <a:endParaRPr lang="en-US" sz="1800" dirty="0"/>
          </a:p>
        </p:txBody>
      </p:sp>
      <p:sp>
        <p:nvSpPr>
          <p:cNvPr id="4" name="Slide Number Placeholder 3"/>
          <p:cNvSpPr>
            <a:spLocks noGrp="1"/>
          </p:cNvSpPr>
          <p:nvPr>
            <p:ph type="sldNum" sz="quarter" idx="10"/>
          </p:nvPr>
        </p:nvSpPr>
        <p:spPr/>
        <p:txBody>
          <a:bodyPr/>
          <a:lstStyle/>
          <a:p>
            <a:fld id="{2F3DEC42-3E65-4936-8DF0-43AC348A34EA}" type="slidenum">
              <a:rPr lang="en-US" smtClean="0"/>
              <a:t>7</a:t>
            </a:fld>
            <a:endParaRPr lang="en-US"/>
          </a:p>
        </p:txBody>
      </p:sp>
    </p:spTree>
    <p:extLst>
      <p:ext uri="{BB962C8B-B14F-4D97-AF65-F5344CB8AC3E}">
        <p14:creationId xmlns:p14="http://schemas.microsoft.com/office/powerpoint/2010/main" val="277911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is the </a:t>
            </a:r>
            <a:r>
              <a:rPr lang="en-US" sz="1800" u="sng" dirty="0" smtClean="0"/>
              <a:t>6 Step </a:t>
            </a:r>
            <a:r>
              <a:rPr lang="en-US" sz="1800" dirty="0" smtClean="0"/>
              <a:t>Planning Process</a:t>
            </a:r>
          </a:p>
          <a:p>
            <a:endParaRPr lang="en-US" sz="1800" dirty="0"/>
          </a:p>
          <a:p>
            <a:r>
              <a:rPr lang="en-US" sz="1800" dirty="0" smtClean="0"/>
              <a:t>Let’s cover each of these in some detail. </a:t>
            </a:r>
            <a:endParaRPr lang="en-US" sz="1800" dirty="0"/>
          </a:p>
        </p:txBody>
      </p:sp>
      <p:sp>
        <p:nvSpPr>
          <p:cNvPr id="4" name="Slide Number Placeholder 3"/>
          <p:cNvSpPr>
            <a:spLocks noGrp="1"/>
          </p:cNvSpPr>
          <p:nvPr>
            <p:ph type="sldNum" sz="quarter" idx="10"/>
          </p:nvPr>
        </p:nvSpPr>
        <p:spPr/>
        <p:txBody>
          <a:bodyPr/>
          <a:lstStyle/>
          <a:p>
            <a:fld id="{2F3DEC42-3E65-4936-8DF0-43AC348A34EA}" type="slidenum">
              <a:rPr lang="en-US" smtClean="0"/>
              <a:t>8</a:t>
            </a:fld>
            <a:endParaRPr lang="en-US"/>
          </a:p>
        </p:txBody>
      </p:sp>
    </p:spTree>
    <p:extLst>
      <p:ext uri="{BB962C8B-B14F-4D97-AF65-F5344CB8AC3E}">
        <p14:creationId xmlns:p14="http://schemas.microsoft.com/office/powerpoint/2010/main" val="377056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271010"/>
          </a:xfrm>
        </p:spPr>
        <p:txBody>
          <a:bodyPr/>
          <a:lstStyle/>
          <a:p>
            <a:r>
              <a:rPr lang="en-US" sz="1800" dirty="0" smtClean="0"/>
              <a:t>Once you have a clear picture of the end (opening day), you can begin the planning process working “</a:t>
            </a:r>
            <a:r>
              <a:rPr lang="en-US" sz="1800" b="1" u="sng" dirty="0" smtClean="0"/>
              <a:t>Right to Left</a:t>
            </a:r>
            <a:r>
              <a:rPr lang="en-US" sz="1800" b="1" dirty="0" smtClean="0"/>
              <a:t>” </a:t>
            </a:r>
            <a:r>
              <a:rPr lang="en-US" sz="1800" dirty="0" smtClean="0"/>
              <a:t>meaning starting with Opening Day and working backwards with planning details to </a:t>
            </a:r>
            <a:r>
              <a:rPr lang="en-US" sz="1800" u="sng" dirty="0" smtClean="0"/>
              <a:t>today</a:t>
            </a:r>
            <a:r>
              <a:rPr lang="en-US" sz="1800" dirty="0" smtClean="0"/>
              <a:t> (or when you plan to get started).  </a:t>
            </a:r>
          </a:p>
          <a:p>
            <a:endParaRPr lang="en-US" sz="1800" dirty="0"/>
          </a:p>
          <a:p>
            <a:r>
              <a:rPr lang="en-US" sz="1800" dirty="0" smtClean="0"/>
              <a:t>When going Left to Right, a planter </a:t>
            </a:r>
            <a:r>
              <a:rPr lang="en-US" sz="1800" dirty="0"/>
              <a:t>will conclude </a:t>
            </a:r>
            <a:r>
              <a:rPr lang="en-US" sz="1800" dirty="0" smtClean="0"/>
              <a:t>that they </a:t>
            </a:r>
            <a:r>
              <a:rPr lang="en-US" sz="1800" dirty="0"/>
              <a:t>simply can't get everything done by launch day. </a:t>
            </a:r>
            <a:r>
              <a:rPr lang="en-US" sz="1800" dirty="0" smtClean="0"/>
              <a:t> So they then </a:t>
            </a:r>
            <a:r>
              <a:rPr lang="en-US" sz="1800" u="sng" dirty="0"/>
              <a:t>change the date, </a:t>
            </a:r>
            <a:r>
              <a:rPr lang="en-US" sz="1800" dirty="0" smtClean="0"/>
              <a:t>or </a:t>
            </a:r>
            <a:r>
              <a:rPr lang="en-US" sz="1800" u="sng" dirty="0" smtClean="0"/>
              <a:t>eliminate actions/tasks</a:t>
            </a:r>
            <a:r>
              <a:rPr lang="en-US" sz="1800" dirty="0" smtClean="0"/>
              <a:t>/</a:t>
            </a:r>
          </a:p>
          <a:p>
            <a:endParaRPr lang="en-US" sz="1800" dirty="0" smtClean="0"/>
          </a:p>
          <a:p>
            <a:r>
              <a:rPr lang="en-US" sz="1800" dirty="0" smtClean="0"/>
              <a:t>Right to Left planning helps </a:t>
            </a:r>
            <a:r>
              <a:rPr lang="en-US" sz="1800" u="sng" dirty="0" smtClean="0"/>
              <a:t>the planter to stay purpose driven with a constant eye toward a healthy opening day. </a:t>
            </a:r>
          </a:p>
          <a:p>
            <a:endParaRPr lang="en-US" sz="1800" u="none" dirty="0" smtClean="0"/>
          </a:p>
        </p:txBody>
      </p:sp>
      <p:sp>
        <p:nvSpPr>
          <p:cNvPr id="4" name="Slide Number Placeholder 3"/>
          <p:cNvSpPr>
            <a:spLocks noGrp="1"/>
          </p:cNvSpPr>
          <p:nvPr>
            <p:ph type="sldNum" sz="quarter" idx="10"/>
          </p:nvPr>
        </p:nvSpPr>
        <p:spPr/>
        <p:txBody>
          <a:bodyPr/>
          <a:lstStyle/>
          <a:p>
            <a:fld id="{2F3DEC42-3E65-4936-8DF0-43AC348A34EA}" type="slidenum">
              <a:rPr lang="en-US" smtClean="0"/>
              <a:t>9</a:t>
            </a:fld>
            <a:endParaRPr lang="en-US"/>
          </a:p>
        </p:txBody>
      </p:sp>
    </p:spTree>
    <p:extLst>
      <p:ext uri="{BB962C8B-B14F-4D97-AF65-F5344CB8AC3E}">
        <p14:creationId xmlns:p14="http://schemas.microsoft.com/office/powerpoint/2010/main" val="199299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88D9A6A7-A546-41B8-898D-7D6AD88B9C52}" type="datetimeFigureOut">
              <a:rPr lang="en-US" smtClean="0"/>
              <a:t>4/29/15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3BBB004-EA78-42B5-B1AF-3057B7DFEF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9A6A7-A546-41B8-898D-7D6AD88B9C52}"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BB004-EA78-42B5-B1AF-3057B7DFEF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9A6A7-A546-41B8-898D-7D6AD88B9C52}"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BB004-EA78-42B5-B1AF-3057B7DFEF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D9A6A7-A546-41B8-898D-7D6AD88B9C52}"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BB004-EA78-42B5-B1AF-3057B7DFEF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D9A6A7-A546-41B8-898D-7D6AD88B9C52}" type="datetimeFigureOut">
              <a:rPr lang="en-US" smtClean="0"/>
              <a:t>4/29/15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BB004-EA78-42B5-B1AF-3057B7DFEF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D9A6A7-A546-41B8-898D-7D6AD88B9C52}"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BB004-EA78-42B5-B1AF-3057B7DFEF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8D9A6A7-A546-41B8-898D-7D6AD88B9C52}" type="datetimeFigureOut">
              <a:rPr lang="en-US" smtClean="0"/>
              <a:t>4/29/15</a:t>
            </a:fld>
            <a:endParaRPr lang="en-US"/>
          </a:p>
        </p:txBody>
      </p:sp>
      <p:sp>
        <p:nvSpPr>
          <p:cNvPr id="27" name="Slide Number Placeholder 26"/>
          <p:cNvSpPr>
            <a:spLocks noGrp="1"/>
          </p:cNvSpPr>
          <p:nvPr>
            <p:ph type="sldNum" sz="quarter" idx="11"/>
          </p:nvPr>
        </p:nvSpPr>
        <p:spPr/>
        <p:txBody>
          <a:bodyPr rtlCol="0"/>
          <a:lstStyle/>
          <a:p>
            <a:fld id="{73BBB004-EA78-42B5-B1AF-3057B7DFEF4C}"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8D9A6A7-A546-41B8-898D-7D6AD88B9C52}" type="datetimeFigureOut">
              <a:rPr lang="en-US" smtClean="0"/>
              <a:t>4/29/15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3BBB004-EA78-42B5-B1AF-3057B7DFEF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9A6A7-A546-41B8-898D-7D6AD88B9C52}" type="datetimeFigureOut">
              <a:rPr lang="en-US" smtClean="0"/>
              <a:t>4/29/15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BB004-EA78-42B5-B1AF-3057B7DFEF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D9A6A7-A546-41B8-898D-7D6AD88B9C52}"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BB004-EA78-42B5-B1AF-3057B7DFEF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D9A6A7-A546-41B8-898D-7D6AD88B9C52}" type="datetimeFigureOut">
              <a:rPr lang="en-US" smtClean="0"/>
              <a:t>4/29/15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BB004-EA78-42B5-B1AF-3057B7DFEF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D9A6A7-A546-41B8-898D-7D6AD88B9C52}" type="datetimeFigureOut">
              <a:rPr lang="en-US" smtClean="0"/>
              <a:t>4/29/15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3BBB004-EA78-42B5-B1AF-3057B7DFEF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Zl5_5Qk4cQVghM&amp;tbnid=2RNacpYrSohewM:&amp;ved=0CAUQjRw&amp;url=http://www.nycaviation.com/2011/06/boeing-to-increase-737-production-rate-to-42-planes-per-month-in-2014/&amp;ei=RpJVU9rhKKTjsASZq4HgAw&amp;bvm=bv.65058239,d.aWc&amp;psig=AFQjCNGsPOi-6n5x4c4gBQAHtCtEgyGzMA&amp;ust=1398203238182464"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320" y="1066800"/>
            <a:ext cx="8538880" cy="1470025"/>
          </a:xfrm>
        </p:spPr>
        <p:txBody>
          <a:bodyPr>
            <a:normAutofit/>
          </a:bodyPr>
          <a:lstStyle/>
          <a:p>
            <a:r>
              <a:rPr lang="en-US" sz="8800" dirty="0" smtClean="0"/>
              <a:t>The Launch Plan</a:t>
            </a:r>
            <a:endParaRPr lang="en-US" sz="8800"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048000" y="5486400"/>
            <a:ext cx="2941672" cy="116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79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Planning Process</a:t>
            </a:r>
            <a:r>
              <a:rPr lang="en-US" dirty="0"/>
              <a:t> (cont.)</a:t>
            </a:r>
          </a:p>
        </p:txBody>
      </p:sp>
      <p:sp>
        <p:nvSpPr>
          <p:cNvPr id="4" name="Content Placeholder 2"/>
          <p:cNvSpPr>
            <a:spLocks noGrp="1"/>
          </p:cNvSpPr>
          <p:nvPr>
            <p:ph idx="1"/>
          </p:nvPr>
        </p:nvSpPr>
        <p:spPr>
          <a:xfrm>
            <a:off x="457200" y="1676399"/>
            <a:ext cx="8593740" cy="4913531"/>
          </a:xfrm>
        </p:spPr>
        <p:txBody>
          <a:bodyPr>
            <a:noAutofit/>
          </a:bodyPr>
          <a:lstStyle/>
          <a:p>
            <a:pPr marL="228600" indent="-228600">
              <a:buClrTx/>
            </a:pPr>
            <a:r>
              <a:rPr lang="en-US" sz="2400" dirty="0" smtClean="0"/>
              <a:t>Step 1:  Start with the END in Mind</a:t>
            </a:r>
          </a:p>
          <a:p>
            <a:pPr marL="228600" indent="-228600">
              <a:buClrTx/>
            </a:pPr>
            <a:r>
              <a:rPr lang="en-US" sz="2400" b="1" dirty="0" smtClean="0"/>
              <a:t>Step </a:t>
            </a:r>
            <a:r>
              <a:rPr lang="en-US" sz="2400" b="1" dirty="0"/>
              <a:t>2:  Develop </a:t>
            </a:r>
            <a:r>
              <a:rPr lang="en-US" sz="2400" b="1" dirty="0" smtClean="0"/>
              <a:t>Strategies </a:t>
            </a:r>
            <a:r>
              <a:rPr lang="en-US" sz="2400" b="1" dirty="0" smtClean="0">
                <a:sym typeface="Wingdings" panose="05000000000000000000" pitchFamily="2" charset="2"/>
              </a:rPr>
              <a:t> Launch Plan Narrative</a:t>
            </a:r>
            <a:endParaRPr lang="en-US" sz="2400" b="1" dirty="0" smtClean="0"/>
          </a:p>
          <a:p>
            <a:pPr lvl="1">
              <a:buClrTx/>
            </a:pPr>
            <a:r>
              <a:rPr lang="en-US" sz="2200" dirty="0" smtClean="0">
                <a:solidFill>
                  <a:schemeClr val="tx1"/>
                </a:solidFill>
              </a:rPr>
              <a:t>Prayer Team</a:t>
            </a:r>
          </a:p>
          <a:p>
            <a:pPr lvl="1">
              <a:buClrTx/>
            </a:pPr>
            <a:r>
              <a:rPr lang="en-US" sz="2200" dirty="0" smtClean="0">
                <a:solidFill>
                  <a:schemeClr val="tx1"/>
                </a:solidFill>
              </a:rPr>
              <a:t>Fundraising</a:t>
            </a:r>
            <a:endParaRPr lang="en-US" sz="2200" dirty="0">
              <a:solidFill>
                <a:schemeClr val="tx1"/>
              </a:solidFill>
            </a:endParaRPr>
          </a:p>
          <a:p>
            <a:pPr lvl="1">
              <a:buClrTx/>
            </a:pPr>
            <a:r>
              <a:rPr lang="en-US" sz="2200" dirty="0" smtClean="0">
                <a:solidFill>
                  <a:schemeClr val="tx1"/>
                </a:solidFill>
              </a:rPr>
              <a:t>Demographic/Contextualization</a:t>
            </a:r>
          </a:p>
          <a:p>
            <a:pPr lvl="1">
              <a:buClrTx/>
            </a:pPr>
            <a:r>
              <a:rPr lang="en-US" sz="2200" dirty="0" smtClean="0">
                <a:solidFill>
                  <a:schemeClr val="tx1"/>
                </a:solidFill>
              </a:rPr>
              <a:t>Marketing</a:t>
            </a:r>
            <a:endParaRPr lang="en-US" sz="2200" dirty="0">
              <a:solidFill>
                <a:schemeClr val="tx1"/>
              </a:solidFill>
            </a:endParaRPr>
          </a:p>
          <a:p>
            <a:pPr lvl="1">
              <a:buClrTx/>
            </a:pPr>
            <a:r>
              <a:rPr lang="en-US" sz="2200" dirty="0" smtClean="0">
                <a:solidFill>
                  <a:schemeClr val="tx1"/>
                </a:solidFill>
              </a:rPr>
              <a:t>Outreach/Service</a:t>
            </a:r>
            <a:endParaRPr lang="en-US" sz="2200" dirty="0">
              <a:solidFill>
                <a:schemeClr val="tx1"/>
              </a:solidFill>
            </a:endParaRPr>
          </a:p>
          <a:p>
            <a:pPr lvl="1">
              <a:buClrTx/>
            </a:pPr>
            <a:r>
              <a:rPr lang="en-US" sz="2200" dirty="0" smtClean="0">
                <a:solidFill>
                  <a:schemeClr val="tx1"/>
                </a:solidFill>
              </a:rPr>
              <a:t>Discipleship/Assimilation </a:t>
            </a:r>
            <a:endParaRPr lang="en-US" sz="2200" dirty="0">
              <a:solidFill>
                <a:schemeClr val="tx1"/>
              </a:solidFill>
            </a:endParaRPr>
          </a:p>
          <a:p>
            <a:pPr lvl="1">
              <a:buClrTx/>
            </a:pPr>
            <a:r>
              <a:rPr lang="en-US" sz="2200" dirty="0" smtClean="0">
                <a:solidFill>
                  <a:schemeClr val="tx1"/>
                </a:solidFill>
              </a:rPr>
              <a:t>Staffing</a:t>
            </a:r>
          </a:p>
          <a:p>
            <a:pPr lvl="1">
              <a:buClrTx/>
            </a:pPr>
            <a:r>
              <a:rPr lang="en-US" sz="2200" dirty="0">
                <a:solidFill>
                  <a:schemeClr val="tx1"/>
                </a:solidFill>
              </a:rPr>
              <a:t>Finance Plan (Budget</a:t>
            </a:r>
            <a:r>
              <a:rPr lang="en-US" sz="2200" dirty="0" smtClean="0">
                <a:solidFill>
                  <a:schemeClr val="tx1"/>
                </a:solidFill>
              </a:rPr>
              <a:t>)</a:t>
            </a:r>
          </a:p>
          <a:p>
            <a:pPr lvl="1">
              <a:buClrTx/>
            </a:pPr>
            <a:r>
              <a:rPr lang="en-US" sz="2200" dirty="0">
                <a:solidFill>
                  <a:schemeClr val="tx1"/>
                </a:solidFill>
              </a:rPr>
              <a:t>Ministry </a:t>
            </a:r>
            <a:r>
              <a:rPr lang="en-US" sz="2200" dirty="0" smtClean="0">
                <a:solidFill>
                  <a:schemeClr val="tx1"/>
                </a:solidFill>
              </a:rPr>
              <a:t>Teams/Systems &amp; Processes </a:t>
            </a:r>
          </a:p>
          <a:p>
            <a:pPr lvl="1">
              <a:buClrTx/>
            </a:pPr>
            <a:r>
              <a:rPr lang="en-US" sz="2200" dirty="0" smtClean="0">
                <a:solidFill>
                  <a:schemeClr val="tx1"/>
                </a:solidFill>
              </a:rPr>
              <a:t>Facility</a:t>
            </a:r>
            <a:endParaRPr lang="en-US" sz="2200" dirty="0">
              <a:solidFill>
                <a:schemeClr val="tx1"/>
              </a:solidFill>
            </a:endParaRPr>
          </a:p>
          <a:p>
            <a:pPr lvl="1">
              <a:buClrTx/>
            </a:pPr>
            <a:r>
              <a:rPr lang="en-US" sz="2200" dirty="0" smtClean="0">
                <a:solidFill>
                  <a:schemeClr val="tx1"/>
                </a:solidFill>
              </a:rPr>
              <a:t>Equipment </a:t>
            </a:r>
          </a:p>
        </p:txBody>
      </p:sp>
      <p:pic>
        <p:nvPicPr>
          <p:cNvPr id="2053" name="Picture 5" descr="C:\Users\Dale\AppData\Local\Microsoft\Windows\Temporary Internet Files\Content.IE5\X4OB5BK3\MP900399127[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3124200"/>
            <a:ext cx="1981200" cy="27736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3260" y="5943600"/>
            <a:ext cx="3692036" cy="646331"/>
          </a:xfrm>
          <a:prstGeom prst="rect">
            <a:avLst/>
          </a:prstGeom>
          <a:noFill/>
        </p:spPr>
        <p:txBody>
          <a:bodyPr wrap="none" rtlCol="0">
            <a:spAutoFit/>
          </a:bodyPr>
          <a:lstStyle/>
          <a:p>
            <a:r>
              <a:rPr lang="en-US" b="1" dirty="0" smtClean="0"/>
              <a:t>Purpose &gt; S.M.A.R.T. &gt; Tasks</a:t>
            </a:r>
          </a:p>
          <a:p>
            <a:r>
              <a:rPr lang="en-US" b="1" dirty="0" smtClean="0"/>
              <a:t>                         Goals</a:t>
            </a:r>
            <a:endParaRPr lang="en-US" b="1" dirty="0"/>
          </a:p>
        </p:txBody>
      </p:sp>
    </p:spTree>
    <p:extLst>
      <p:ext uri="{BB962C8B-B14F-4D97-AF65-F5344CB8AC3E}">
        <p14:creationId xmlns:p14="http://schemas.microsoft.com/office/powerpoint/2010/main" val="15488338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Planning Process (cont.)</a:t>
            </a:r>
            <a:endParaRPr lang="en-US" dirty="0"/>
          </a:p>
        </p:txBody>
      </p:sp>
      <p:sp>
        <p:nvSpPr>
          <p:cNvPr id="3" name="Content Placeholder 2"/>
          <p:cNvSpPr>
            <a:spLocks noGrp="1"/>
          </p:cNvSpPr>
          <p:nvPr>
            <p:ph idx="1"/>
          </p:nvPr>
        </p:nvSpPr>
        <p:spPr>
          <a:xfrm>
            <a:off x="685800" y="1806388"/>
            <a:ext cx="6705600" cy="3603812"/>
          </a:xfrm>
        </p:spPr>
        <p:txBody>
          <a:bodyPr>
            <a:noAutofit/>
          </a:bodyPr>
          <a:lstStyle/>
          <a:p>
            <a:pPr marL="228600" indent="-228600">
              <a:buClrTx/>
            </a:pPr>
            <a:r>
              <a:rPr lang="en-US" dirty="0"/>
              <a:t>Step 1:  Start with the END in Mind</a:t>
            </a:r>
          </a:p>
          <a:p>
            <a:pPr marL="228600" indent="-228600">
              <a:buClrTx/>
            </a:pPr>
            <a:r>
              <a:rPr lang="en-US" dirty="0"/>
              <a:t>Step 2:  Develop Strategies</a:t>
            </a:r>
          </a:p>
          <a:p>
            <a:pPr marL="228600" indent="-228600">
              <a:buClrTx/>
            </a:pPr>
            <a:r>
              <a:rPr lang="en-US" b="1" dirty="0"/>
              <a:t>Step 3:  Grouping and </a:t>
            </a:r>
            <a:r>
              <a:rPr lang="en-US" b="1" dirty="0" smtClean="0"/>
              <a:t>Sequencing</a:t>
            </a:r>
            <a:endParaRPr lang="en-US" b="1"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 y="3810000"/>
            <a:ext cx="1611518" cy="2128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18100" y="4114800"/>
            <a:ext cx="16637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87012" y="4168076"/>
            <a:ext cx="1499788" cy="146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1" y="5943600"/>
            <a:ext cx="8763000" cy="646331"/>
          </a:xfrm>
          <a:prstGeom prst="rect">
            <a:avLst/>
          </a:prstGeom>
          <a:noFill/>
        </p:spPr>
        <p:txBody>
          <a:bodyPr wrap="square" rtlCol="0">
            <a:spAutoFit/>
          </a:bodyPr>
          <a:lstStyle/>
          <a:p>
            <a:r>
              <a:rPr lang="en-US" dirty="0" smtClean="0"/>
              <a:t>     Articles of	                Employer ID                    501c3                       Sales Tax</a:t>
            </a:r>
          </a:p>
          <a:p>
            <a:r>
              <a:rPr lang="en-US" dirty="0" smtClean="0"/>
              <a:t> </a:t>
            </a:r>
            <a:r>
              <a:rPr lang="en-US" dirty="0"/>
              <a:t> </a:t>
            </a:r>
            <a:r>
              <a:rPr lang="en-US" dirty="0" smtClean="0"/>
              <a:t>Incorporation	              Number  </a:t>
            </a:r>
            <a:r>
              <a:rPr lang="en-US" dirty="0"/>
              <a:t>(EIN</a:t>
            </a:r>
            <a:r>
              <a:rPr lang="en-US" dirty="0" smtClean="0"/>
              <a:t>)	          Status                     Exemption</a:t>
            </a:r>
            <a:endParaRPr lang="en-US" dirty="0"/>
          </a:p>
        </p:txBody>
      </p:sp>
      <p:sp>
        <p:nvSpPr>
          <p:cNvPr id="6" name="Right Arrow 5"/>
          <p:cNvSpPr/>
          <p:nvPr/>
        </p:nvSpPr>
        <p:spPr>
          <a:xfrm>
            <a:off x="2209800" y="46482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648200" y="47244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629400" y="47244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34890" t="14687" r="32782" b="15625"/>
          <a:stretch/>
        </p:blipFill>
        <p:spPr bwMode="auto">
          <a:xfrm>
            <a:off x="2895600" y="3810000"/>
            <a:ext cx="1664830" cy="20177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65875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a:t>Planning Process (cont.)</a:t>
            </a:r>
          </a:p>
        </p:txBody>
      </p:sp>
      <p:sp>
        <p:nvSpPr>
          <p:cNvPr id="3" name="Content Placeholder 2"/>
          <p:cNvSpPr>
            <a:spLocks noGrp="1"/>
          </p:cNvSpPr>
          <p:nvPr>
            <p:ph idx="1"/>
          </p:nvPr>
        </p:nvSpPr>
        <p:spPr>
          <a:xfrm>
            <a:off x="609600" y="1600200"/>
            <a:ext cx="7498080" cy="5029200"/>
          </a:xfrm>
        </p:spPr>
        <p:txBody>
          <a:bodyPr>
            <a:normAutofit/>
          </a:bodyPr>
          <a:lstStyle/>
          <a:p>
            <a:pPr marL="228600" indent="-228600">
              <a:buClrTx/>
            </a:pPr>
            <a:r>
              <a:rPr lang="en-US" dirty="0"/>
              <a:t>Step 1:  Start with the END in Mind</a:t>
            </a:r>
          </a:p>
          <a:p>
            <a:pPr marL="228600" indent="-228600">
              <a:buClrTx/>
            </a:pPr>
            <a:r>
              <a:rPr lang="en-US" dirty="0"/>
              <a:t>Step 2:  Develop Strategies</a:t>
            </a:r>
          </a:p>
          <a:p>
            <a:pPr marL="228600" indent="-228600">
              <a:buClrTx/>
            </a:pPr>
            <a:r>
              <a:rPr lang="en-US" dirty="0"/>
              <a:t>Step 3:  Grouping and Sequencing</a:t>
            </a:r>
          </a:p>
          <a:p>
            <a:pPr marL="228600" indent="-228600">
              <a:buClrTx/>
            </a:pPr>
            <a:r>
              <a:rPr lang="en-US" b="1" dirty="0"/>
              <a:t>Step 4:  </a:t>
            </a:r>
            <a:r>
              <a:rPr lang="en-US" b="1" dirty="0" smtClean="0"/>
              <a:t>Scheduling</a:t>
            </a:r>
            <a:endParaRPr lang="en-US" b="1" dirty="0"/>
          </a:p>
        </p:txBody>
      </p:sp>
      <p:pic>
        <p:nvPicPr>
          <p:cNvPr id="1026" name="Picture 2" descr="http://nycaviation.com/newspage/wp-content/uploads/2011/06/737-production-line-620.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371850" y="3638550"/>
            <a:ext cx="56197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904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dirty="0"/>
              <a:t>Planning Process (cont.)</a:t>
            </a:r>
          </a:p>
        </p:txBody>
      </p:sp>
      <p:sp>
        <p:nvSpPr>
          <p:cNvPr id="3" name="Content Placeholder 2"/>
          <p:cNvSpPr>
            <a:spLocks noGrp="1"/>
          </p:cNvSpPr>
          <p:nvPr>
            <p:ph idx="1"/>
          </p:nvPr>
        </p:nvSpPr>
        <p:spPr>
          <a:xfrm>
            <a:off x="609600" y="1828800"/>
            <a:ext cx="7498080" cy="4343400"/>
          </a:xfrm>
        </p:spPr>
        <p:txBody>
          <a:bodyPr>
            <a:normAutofit/>
          </a:bodyPr>
          <a:lstStyle/>
          <a:p>
            <a:pPr marL="228600" indent="-228600">
              <a:buClrTx/>
            </a:pPr>
            <a:r>
              <a:rPr lang="en-US" dirty="0"/>
              <a:t>Step 1:  Start with the END in Mind</a:t>
            </a:r>
          </a:p>
          <a:p>
            <a:pPr marL="228600" indent="-228600">
              <a:buClrTx/>
            </a:pPr>
            <a:r>
              <a:rPr lang="en-US" dirty="0"/>
              <a:t>Step 2:  Develop Strategies</a:t>
            </a:r>
          </a:p>
          <a:p>
            <a:pPr marL="228600" indent="-228600">
              <a:buClrTx/>
            </a:pPr>
            <a:r>
              <a:rPr lang="en-US" dirty="0"/>
              <a:t>Step 3:  Grouping and Sequencing</a:t>
            </a:r>
          </a:p>
          <a:p>
            <a:pPr marL="228600" indent="-228600">
              <a:buClrTx/>
            </a:pPr>
            <a:r>
              <a:rPr lang="en-US" dirty="0"/>
              <a:t>Step 4:  Scheduling</a:t>
            </a:r>
          </a:p>
          <a:p>
            <a:pPr marL="228600" indent="-228600">
              <a:buClrTx/>
            </a:pPr>
            <a:r>
              <a:rPr lang="en-US" b="1" dirty="0"/>
              <a:t>Step 5:  Budgeting</a:t>
            </a:r>
          </a:p>
          <a:p>
            <a:pPr marL="228600" indent="-228600">
              <a:buClrTx/>
            </a:pPr>
            <a:r>
              <a:rPr lang="en-US" b="1" dirty="0"/>
              <a:t>Step 6:  Assigning Tasks</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4476750"/>
            <a:ext cx="3002378"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844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Executing the Plan</a:t>
            </a:r>
            <a:endParaRPr lang="en-US" dirty="0"/>
          </a:p>
        </p:txBody>
      </p:sp>
      <p:sp>
        <p:nvSpPr>
          <p:cNvPr id="3" name="Content Placeholder 2"/>
          <p:cNvSpPr>
            <a:spLocks noGrp="1"/>
          </p:cNvSpPr>
          <p:nvPr>
            <p:ph idx="1"/>
          </p:nvPr>
        </p:nvSpPr>
        <p:spPr>
          <a:xfrm>
            <a:off x="533400" y="1981200"/>
            <a:ext cx="8229600" cy="4325112"/>
          </a:xfrm>
        </p:spPr>
        <p:txBody>
          <a:bodyPr>
            <a:normAutofit/>
          </a:bodyPr>
          <a:lstStyle/>
          <a:p>
            <a:pPr>
              <a:buClrTx/>
            </a:pPr>
            <a:r>
              <a:rPr lang="en-US" sz="2800" dirty="0" smtClean="0"/>
              <a:t>Milestones</a:t>
            </a:r>
          </a:p>
          <a:p>
            <a:pPr>
              <a:buClrTx/>
            </a:pPr>
            <a:r>
              <a:rPr lang="en-US" sz="2800" dirty="0" smtClean="0"/>
              <a:t>Tasks</a:t>
            </a:r>
          </a:p>
          <a:p>
            <a:pPr lvl="1">
              <a:buClrTx/>
            </a:pPr>
            <a:r>
              <a:rPr lang="en-US" sz="2400" dirty="0" smtClean="0">
                <a:solidFill>
                  <a:schemeClr val="tx1"/>
                </a:solidFill>
              </a:rPr>
              <a:t>What</a:t>
            </a:r>
          </a:p>
          <a:p>
            <a:pPr lvl="1">
              <a:buClrTx/>
            </a:pPr>
            <a:r>
              <a:rPr lang="en-US" sz="2400" dirty="0" smtClean="0">
                <a:solidFill>
                  <a:schemeClr val="tx1"/>
                </a:solidFill>
              </a:rPr>
              <a:t>How</a:t>
            </a:r>
          </a:p>
          <a:p>
            <a:pPr>
              <a:buClrTx/>
            </a:pPr>
            <a:r>
              <a:rPr lang="en-US" sz="2800" dirty="0" smtClean="0"/>
              <a:t>Coaching Checkpoints</a:t>
            </a:r>
          </a:p>
          <a:p>
            <a:endParaRPr lang="en-US" sz="2800" dirty="0"/>
          </a:p>
        </p:txBody>
      </p:sp>
      <p:pic>
        <p:nvPicPr>
          <p:cNvPr id="1027" name="Picture 3" descr="C:\Users\Dale\AppData\Local\Microsoft\Windows\INetCache\IE\KL5093L6\MP900400507[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15890" y="3657600"/>
            <a:ext cx="3528060" cy="282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915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55" y="646933"/>
            <a:ext cx="6965245" cy="1029467"/>
          </a:xfrm>
        </p:spPr>
        <p:txBody>
          <a:bodyPr/>
          <a:lstStyle/>
          <a:p>
            <a:r>
              <a:rPr lang="en-US" dirty="0" smtClean="0"/>
              <a:t>Milestones and Tasks (what)</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6198" y="1724023"/>
            <a:ext cx="8963027" cy="485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571500" y="2181225"/>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857250" y="5972175"/>
            <a:ext cx="2286000" cy="295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Brace 4"/>
          <p:cNvSpPr/>
          <p:nvPr/>
        </p:nvSpPr>
        <p:spPr>
          <a:xfrm>
            <a:off x="5695950" y="3771900"/>
            <a:ext cx="638175" cy="269557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6448425" y="4648200"/>
            <a:ext cx="1438275" cy="96202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&amp; Sequence Tasks</a:t>
            </a:r>
            <a:endParaRPr lang="en-US" dirty="0"/>
          </a:p>
        </p:txBody>
      </p:sp>
      <p:cxnSp>
        <p:nvCxnSpPr>
          <p:cNvPr id="8" name="Straight Connector 7"/>
          <p:cNvCxnSpPr/>
          <p:nvPr/>
        </p:nvCxnSpPr>
        <p:spPr>
          <a:xfrm>
            <a:off x="1038225" y="3771900"/>
            <a:ext cx="3714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4155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37408"/>
            <a:ext cx="6965245" cy="1029467"/>
          </a:xfrm>
        </p:spPr>
        <p:txBody>
          <a:bodyPr/>
          <a:lstStyle/>
          <a:p>
            <a:r>
              <a:rPr lang="en-US" dirty="0" smtClean="0"/>
              <a:t>Tasks (how)</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9290" y="1547668"/>
            <a:ext cx="8988510" cy="503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57200" y="1990725"/>
            <a:ext cx="2133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Callout 2"/>
          <p:cNvSpPr/>
          <p:nvPr/>
        </p:nvSpPr>
        <p:spPr>
          <a:xfrm>
            <a:off x="6600825" y="1809750"/>
            <a:ext cx="1219200" cy="647700"/>
          </a:xfrm>
          <a:prstGeom prst="wedgeEllipseCallout">
            <a:avLst>
              <a:gd name="adj1" fmla="val -28646"/>
              <a:gd name="adj2" fmla="val 72794"/>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Assign Tasks</a:t>
            </a:r>
            <a:endParaRPr lang="en-US" dirty="0"/>
          </a:p>
        </p:txBody>
      </p:sp>
      <p:sp>
        <p:nvSpPr>
          <p:cNvPr id="7" name="Oval Callout 6"/>
          <p:cNvSpPr/>
          <p:nvPr/>
        </p:nvSpPr>
        <p:spPr>
          <a:xfrm>
            <a:off x="2906670" y="2905125"/>
            <a:ext cx="1590675" cy="647700"/>
          </a:xfrm>
          <a:prstGeom prst="wedgeEllipseCallout">
            <a:avLst>
              <a:gd name="adj1" fmla="val -57987"/>
              <a:gd name="adj2" fmla="val -7426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Schedule Tasks</a:t>
            </a:r>
            <a:endParaRPr lang="en-US" dirty="0"/>
          </a:p>
        </p:txBody>
      </p:sp>
      <p:cxnSp>
        <p:nvCxnSpPr>
          <p:cNvPr id="8" name="Straight Connector 7"/>
          <p:cNvCxnSpPr/>
          <p:nvPr/>
        </p:nvCxnSpPr>
        <p:spPr>
          <a:xfrm>
            <a:off x="323850" y="4486275"/>
            <a:ext cx="7143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3850" y="3810000"/>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850" y="5457825"/>
            <a:ext cx="4762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1831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066800"/>
          </a:xfrm>
        </p:spPr>
        <p:txBody>
          <a:bodyPr/>
          <a:lstStyle/>
          <a:p>
            <a:r>
              <a:rPr lang="en-US" dirty="0" smtClean="0"/>
              <a:t>Reporting Results</a:t>
            </a:r>
            <a:endParaRPr lang="en-US" dirty="0"/>
          </a:p>
        </p:txBody>
      </p:sp>
      <p:sp>
        <p:nvSpPr>
          <p:cNvPr id="8" name="TextBox 7"/>
          <p:cNvSpPr txBox="1"/>
          <p:nvPr/>
        </p:nvSpPr>
        <p:spPr>
          <a:xfrm>
            <a:off x="6440902" y="4953000"/>
            <a:ext cx="2550698" cy="369332"/>
          </a:xfrm>
          <a:prstGeom prst="rect">
            <a:avLst/>
          </a:prstGeom>
          <a:noFill/>
        </p:spPr>
        <p:txBody>
          <a:bodyPr wrap="none" rtlCol="0">
            <a:spAutoFit/>
          </a:bodyPr>
          <a:lstStyle/>
          <a:p>
            <a:r>
              <a:rPr lang="en-US" b="1" dirty="0" smtClean="0"/>
              <a:t>Milestones Overdue</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3045983728"/>
              </p:ext>
            </p:extLst>
          </p:nvPr>
        </p:nvGraphicFramePr>
        <p:xfrm>
          <a:off x="152400" y="4419600"/>
          <a:ext cx="4800600" cy="670560"/>
        </p:xfrm>
        <a:graphic>
          <a:graphicData uri="http://schemas.openxmlformats.org/drawingml/2006/table">
            <a:tbl>
              <a:tblPr firstRow="1" firstCol="1" bandRow="1"/>
              <a:tblGrid>
                <a:gridCol w="400050"/>
                <a:gridCol w="2876550"/>
                <a:gridCol w="609600"/>
                <a:gridCol w="914400"/>
              </a:tblGrid>
              <a:tr h="0">
                <a:tc>
                  <a:txBody>
                    <a:bodyPr/>
                    <a:lstStyle/>
                    <a:p>
                      <a:pPr marL="0" marR="0" algn="ctr">
                        <a:spcBef>
                          <a:spcPts val="0"/>
                        </a:spcBef>
                        <a:spcAft>
                          <a:spcPts val="0"/>
                        </a:spcAft>
                      </a:pPr>
                      <a:r>
                        <a:rPr lang="en-US" sz="1100" b="1" dirty="0">
                          <a:effectLst/>
                          <a:latin typeface="Times New Roman"/>
                          <a:ea typeface="Times New Roman"/>
                        </a:rPr>
                        <a:t>ID</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1100" b="1">
                          <a:effectLst/>
                          <a:latin typeface="Times New Roman"/>
                          <a:ea typeface="Times New Roman"/>
                        </a:rPr>
                        <a:t>Name</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1100" b="1">
                          <a:effectLst/>
                          <a:latin typeface="Times New Roman"/>
                          <a:ea typeface="Times New Roman"/>
                        </a:rPr>
                        <a:t>Priority</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1100" b="1">
                          <a:effectLst/>
                          <a:latin typeface="Times New Roman"/>
                          <a:ea typeface="Times New Roman"/>
                        </a:rPr>
                        <a:t>Due Date</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r>
              <a:tr h="0">
                <a:tc>
                  <a:txBody>
                    <a:bodyPr/>
                    <a:lstStyle/>
                    <a:p>
                      <a:pPr marL="0" marR="0" algn="ctr">
                        <a:spcBef>
                          <a:spcPts val="0"/>
                        </a:spcBef>
                        <a:spcAft>
                          <a:spcPts val="0"/>
                        </a:spcAft>
                      </a:pPr>
                      <a:r>
                        <a:rPr lang="en-US" sz="1100">
                          <a:effectLst/>
                          <a:latin typeface="Times New Roman"/>
                          <a:ea typeface="Times New Roman"/>
                        </a:rPr>
                        <a:t>269</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a:effectLst/>
                          <a:latin typeface="Times New Roman"/>
                          <a:ea typeface="Times New Roman"/>
                        </a:rPr>
                        <a:t>Milestone: Connect through Social Media</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a:effectLst/>
                          <a:latin typeface="Times New Roman"/>
                          <a:ea typeface="Times New Roman"/>
                        </a:rPr>
                        <a:t>2</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dirty="0" smtClean="0">
                          <a:effectLst/>
                          <a:latin typeface="Times New Roman"/>
                          <a:ea typeface="Times New Roman"/>
                        </a:rPr>
                        <a:t>12/06/2014</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r>
              <a:tr h="0">
                <a:tc>
                  <a:txBody>
                    <a:bodyPr/>
                    <a:lstStyle/>
                    <a:p>
                      <a:pPr marL="0" marR="0" algn="ctr">
                        <a:spcBef>
                          <a:spcPts val="0"/>
                        </a:spcBef>
                        <a:spcAft>
                          <a:spcPts val="0"/>
                        </a:spcAft>
                      </a:pPr>
                      <a:r>
                        <a:rPr lang="en-US" sz="1100">
                          <a:effectLst/>
                          <a:latin typeface="Times New Roman"/>
                          <a:ea typeface="Times New Roman"/>
                        </a:rPr>
                        <a:t>386</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a:effectLst/>
                          <a:latin typeface="Times New Roman"/>
                          <a:ea typeface="Times New Roman"/>
                        </a:rPr>
                        <a:t>Milestone: Develop Worship Planning System</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a:effectLst/>
                          <a:latin typeface="Times New Roman"/>
                          <a:ea typeface="Times New Roman"/>
                        </a:rPr>
                        <a:t>2</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dirty="0" smtClean="0">
                          <a:effectLst/>
                          <a:latin typeface="Times New Roman"/>
                          <a:ea typeface="Times New Roman"/>
                        </a:rPr>
                        <a:t>12/17/2014</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r>
              <a:tr h="0">
                <a:tc>
                  <a:txBody>
                    <a:bodyPr/>
                    <a:lstStyle/>
                    <a:p>
                      <a:pPr marL="0" marR="0" algn="ctr">
                        <a:spcBef>
                          <a:spcPts val="0"/>
                        </a:spcBef>
                        <a:spcAft>
                          <a:spcPts val="0"/>
                        </a:spcAft>
                      </a:pPr>
                      <a:r>
                        <a:rPr lang="en-US" sz="1100" dirty="0">
                          <a:effectLst/>
                          <a:latin typeface="Times New Roman"/>
                          <a:ea typeface="Times New Roman"/>
                        </a:rPr>
                        <a:t>161</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dirty="0">
                          <a:effectLst/>
                          <a:latin typeface="Times New Roman"/>
                          <a:ea typeface="Times New Roman"/>
                        </a:rPr>
                        <a:t>Milestone: Complete State Legal Requirements</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a:effectLst/>
                          <a:latin typeface="Times New Roman"/>
                          <a:ea typeface="Times New Roman"/>
                        </a:rPr>
                        <a:t>1</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dirty="0" smtClean="0">
                          <a:effectLst/>
                          <a:latin typeface="Times New Roman"/>
                          <a:ea typeface="Times New Roman"/>
                        </a:rPr>
                        <a:t>12/24/2014</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19019537"/>
              </p:ext>
            </p:extLst>
          </p:nvPr>
        </p:nvGraphicFramePr>
        <p:xfrm>
          <a:off x="3657600" y="5257800"/>
          <a:ext cx="5257800" cy="1508760"/>
        </p:xfrm>
        <a:graphic>
          <a:graphicData uri="http://schemas.openxmlformats.org/drawingml/2006/table">
            <a:tbl>
              <a:tblPr firstRow="1" firstCol="1" bandRow="1"/>
              <a:tblGrid>
                <a:gridCol w="400050"/>
                <a:gridCol w="3200400"/>
                <a:gridCol w="628650"/>
                <a:gridCol w="1028700"/>
              </a:tblGrid>
              <a:tr h="0">
                <a:tc>
                  <a:txBody>
                    <a:bodyPr/>
                    <a:lstStyle/>
                    <a:p>
                      <a:pPr marL="0" marR="0" algn="ctr">
                        <a:spcBef>
                          <a:spcPts val="0"/>
                        </a:spcBef>
                        <a:spcAft>
                          <a:spcPts val="0"/>
                        </a:spcAft>
                      </a:pPr>
                      <a:r>
                        <a:rPr lang="en-US" sz="1100" b="1" dirty="0">
                          <a:effectLst/>
                          <a:latin typeface="Times New Roman"/>
                          <a:ea typeface="Times New Roman"/>
                        </a:rPr>
                        <a:t>ID</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1100" b="1">
                          <a:effectLst/>
                          <a:latin typeface="Times New Roman"/>
                          <a:ea typeface="Times New Roman"/>
                        </a:rPr>
                        <a:t>Name</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1100" b="1">
                          <a:effectLst/>
                          <a:latin typeface="Times New Roman"/>
                          <a:ea typeface="Times New Roman"/>
                        </a:rPr>
                        <a:t>Priority</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1100" b="1">
                          <a:effectLst/>
                          <a:latin typeface="Times New Roman"/>
                          <a:ea typeface="Times New Roman"/>
                        </a:rPr>
                        <a:t>Due Date</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8DB3E2"/>
                    </a:solidFill>
                  </a:tcPr>
                </a:tc>
              </a:tr>
              <a:tr h="0">
                <a:tc>
                  <a:txBody>
                    <a:bodyPr/>
                    <a:lstStyle/>
                    <a:p>
                      <a:pPr marL="0" marR="0" algn="ctr">
                        <a:spcBef>
                          <a:spcPts val="0"/>
                        </a:spcBef>
                        <a:spcAft>
                          <a:spcPts val="0"/>
                        </a:spcAft>
                      </a:pPr>
                      <a:r>
                        <a:rPr lang="en-US" sz="1100" dirty="0">
                          <a:effectLst/>
                          <a:latin typeface="Times New Roman"/>
                          <a:ea typeface="Times New Roman"/>
                        </a:rPr>
                        <a:t>300</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u="none" strike="noStrike" dirty="0">
                          <a:solidFill>
                            <a:srgbClr val="000000"/>
                          </a:solidFill>
                          <a:effectLst/>
                          <a:latin typeface="Times New Roman"/>
                          <a:ea typeface="Times New Roman"/>
                        </a:rPr>
                        <a:t>Milestone: Implement Discipleship Plan</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a:effectLst/>
                          <a:latin typeface="Times New Roman"/>
                          <a:ea typeface="Times New Roman"/>
                        </a:rPr>
                        <a:t>1</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dirty="0" smtClean="0">
                          <a:effectLst/>
                          <a:latin typeface="Times New Roman"/>
                          <a:ea typeface="Times New Roman"/>
                        </a:rPr>
                        <a:t>11/13/2014</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r>
              <a:tr h="0">
                <a:tc>
                  <a:txBody>
                    <a:bodyPr/>
                    <a:lstStyle/>
                    <a:p>
                      <a:pPr marL="0" marR="0" algn="ctr">
                        <a:spcBef>
                          <a:spcPts val="0"/>
                        </a:spcBef>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gridSpan="3">
                  <a:txBody>
                    <a:bodyPr/>
                    <a:lstStyle/>
                    <a:p>
                      <a:pPr marL="0" marR="0">
                        <a:spcBef>
                          <a:spcPts val="0"/>
                        </a:spcBef>
                        <a:spcAft>
                          <a:spcPts val="0"/>
                        </a:spcAft>
                      </a:pPr>
                      <a:r>
                        <a:rPr lang="en-US" sz="1100" b="1" dirty="0">
                          <a:effectLst/>
                          <a:latin typeface="Times New Roman"/>
                          <a:ea typeface="Times New Roman"/>
                        </a:rPr>
                        <a:t>Note:</a:t>
                      </a:r>
                      <a:r>
                        <a:rPr lang="en-US" sz="1100" dirty="0">
                          <a:effectLst/>
                          <a:latin typeface="Times New Roman"/>
                          <a:ea typeface="Times New Roman"/>
                        </a:rPr>
                        <a:t>  1 of the 3 tasks within this milestone is complete.  The remaining two tasks are related to conducting small group leader training and establishing the first small group.  Anticipate small groups being rolled out closer to </a:t>
                      </a:r>
                      <a:r>
                        <a:rPr lang="en-US" sz="1100" dirty="0" smtClean="0">
                          <a:effectLst/>
                          <a:latin typeface="Times New Roman"/>
                          <a:ea typeface="Times New Roman"/>
                        </a:rPr>
                        <a:t>launch.</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100">
                          <a:effectLst/>
                          <a:latin typeface="Times New Roman"/>
                          <a:ea typeface="Times New Roman"/>
                        </a:rPr>
                        <a:t>310</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100" u="none" strike="noStrike" dirty="0" smtClean="0">
                          <a:solidFill>
                            <a:srgbClr val="000000"/>
                          </a:solidFill>
                          <a:effectLst/>
                          <a:latin typeface="Times New Roman"/>
                          <a:ea typeface="Times New Roman"/>
                        </a:rPr>
                        <a:t>Milestone:</a:t>
                      </a:r>
                      <a:r>
                        <a:rPr lang="en-US" sz="1100" u="none" strike="noStrike" baseline="0" dirty="0" smtClean="0">
                          <a:solidFill>
                            <a:srgbClr val="000000"/>
                          </a:solidFill>
                          <a:effectLst/>
                          <a:latin typeface="Times New Roman"/>
                          <a:ea typeface="Times New Roman"/>
                        </a:rPr>
                        <a:t> Implement Assimilation Plan </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a:effectLst/>
                          <a:latin typeface="Times New Roman"/>
                          <a:ea typeface="Times New Roman"/>
                        </a:rPr>
                        <a:t>1</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100" dirty="0" smtClean="0">
                          <a:effectLst/>
                          <a:latin typeface="Times New Roman"/>
                          <a:ea typeface="Times New Roman"/>
                        </a:rPr>
                        <a:t>11/18/2014</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r>
              <a:tr h="0">
                <a:tc>
                  <a:txBody>
                    <a:bodyPr/>
                    <a:lstStyle/>
                    <a:p>
                      <a:pPr marL="0" marR="0" algn="ctr">
                        <a:spcBef>
                          <a:spcPts val="0"/>
                        </a:spcBef>
                        <a:spcAft>
                          <a:spcPts val="0"/>
                        </a:spcAft>
                      </a:pPr>
                      <a:r>
                        <a:rPr lang="en-US" sz="1100">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BE5F1"/>
                    </a:solidFill>
                  </a:tcPr>
                </a:tc>
                <a:tc gridSpan="3">
                  <a:txBody>
                    <a:bodyPr/>
                    <a:lstStyle/>
                    <a:p>
                      <a:pPr marL="0" marR="0">
                        <a:spcBef>
                          <a:spcPts val="0"/>
                        </a:spcBef>
                        <a:spcAft>
                          <a:spcPts val="0"/>
                        </a:spcAft>
                      </a:pPr>
                      <a:r>
                        <a:rPr lang="en-US" sz="1100" b="1" dirty="0">
                          <a:effectLst/>
                          <a:latin typeface="Times New Roman"/>
                          <a:ea typeface="Times New Roman"/>
                        </a:rPr>
                        <a:t>Note:</a:t>
                      </a:r>
                      <a:r>
                        <a:rPr lang="en-US" sz="1100" dirty="0">
                          <a:effectLst/>
                          <a:latin typeface="Times New Roman"/>
                          <a:ea typeface="Times New Roman"/>
                        </a:rPr>
                        <a:t>  2 of the 3 tasks within this milestone are complete.  The remaining task is scheduling post-launch newcomer gatherings.  The planning for these gatherings is complete.  </a:t>
                      </a:r>
                      <a:endParaRPr lang="en-US" sz="1200" dirty="0">
                        <a:effectLst/>
                        <a:latin typeface="Times New Roman"/>
                        <a:ea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bl>
          </a:graphicData>
        </a:graphic>
      </p:graphicFrame>
      <p:sp>
        <p:nvSpPr>
          <p:cNvPr id="13" name="TextBox 12"/>
          <p:cNvSpPr txBox="1"/>
          <p:nvPr/>
        </p:nvSpPr>
        <p:spPr>
          <a:xfrm>
            <a:off x="76200" y="4114800"/>
            <a:ext cx="3934090" cy="369332"/>
          </a:xfrm>
          <a:prstGeom prst="rect">
            <a:avLst/>
          </a:prstGeom>
          <a:noFill/>
        </p:spPr>
        <p:txBody>
          <a:bodyPr wrap="none" rtlCol="0">
            <a:spAutoFit/>
          </a:bodyPr>
          <a:lstStyle/>
          <a:p>
            <a:r>
              <a:rPr lang="en-US" b="1" dirty="0" smtClean="0"/>
              <a:t>Milestones Due in Next 30 Days</a:t>
            </a:r>
            <a:endParaRPr lang="en-US" b="1"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28600" y="1638300"/>
            <a:ext cx="4762500" cy="21753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334000" y="1666875"/>
            <a:ext cx="3600451" cy="2124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274888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Managing the Project</a:t>
            </a:r>
            <a:endParaRPr lang="en-US" dirty="0"/>
          </a:p>
        </p:txBody>
      </p:sp>
      <p:sp>
        <p:nvSpPr>
          <p:cNvPr id="3" name="Content Placeholder 2"/>
          <p:cNvSpPr>
            <a:spLocks noGrp="1"/>
          </p:cNvSpPr>
          <p:nvPr>
            <p:ph idx="1"/>
          </p:nvPr>
        </p:nvSpPr>
        <p:spPr>
          <a:xfrm>
            <a:off x="457200" y="2057400"/>
            <a:ext cx="8229600" cy="4325112"/>
          </a:xfrm>
        </p:spPr>
        <p:txBody>
          <a:bodyPr>
            <a:normAutofit/>
          </a:bodyPr>
          <a:lstStyle/>
          <a:p>
            <a:pPr>
              <a:buClrTx/>
            </a:pPr>
            <a:r>
              <a:rPr lang="en-US" sz="2800" u="sng" dirty="0" smtClean="0"/>
              <a:t>Fact</a:t>
            </a:r>
            <a:r>
              <a:rPr lang="en-US" sz="2800" dirty="0" smtClean="0"/>
              <a:t>:  You don’t have the bandwidth to do it all</a:t>
            </a:r>
          </a:p>
          <a:p>
            <a:pPr>
              <a:buClrTx/>
            </a:pPr>
            <a:r>
              <a:rPr lang="en-US" sz="2800" dirty="0" smtClean="0"/>
              <a:t>Someone needs to keep the project on plan</a:t>
            </a:r>
          </a:p>
          <a:p>
            <a:pPr>
              <a:buClrTx/>
            </a:pPr>
            <a:r>
              <a:rPr lang="en-US" sz="2800" dirty="0" smtClean="0"/>
              <a:t>Delegate tasks but keep the “big picture”</a:t>
            </a:r>
          </a:p>
          <a:p>
            <a:pPr>
              <a:buClrTx/>
            </a:pPr>
            <a:r>
              <a:rPr lang="en-US" sz="2800" dirty="0" smtClean="0"/>
              <a:t>Get help with Project Management </a:t>
            </a:r>
          </a:p>
          <a:p>
            <a:pPr lvl="1">
              <a:buClrTx/>
            </a:pPr>
            <a:r>
              <a:rPr lang="en-US" sz="2400" dirty="0" smtClean="0">
                <a:solidFill>
                  <a:schemeClr val="tx1"/>
                </a:solidFill>
              </a:rPr>
              <a:t>Leverage expertise of Launch Team</a:t>
            </a:r>
          </a:p>
          <a:p>
            <a:pPr lvl="1">
              <a:buClrTx/>
            </a:pPr>
            <a:r>
              <a:rPr lang="en-US" sz="2400" dirty="0" smtClean="0">
                <a:solidFill>
                  <a:schemeClr val="tx1"/>
                </a:solidFill>
              </a:rPr>
              <a:t>Contract out PM services </a:t>
            </a:r>
          </a:p>
          <a:p>
            <a:pPr>
              <a:buClrTx/>
            </a:pPr>
            <a:r>
              <a:rPr lang="en-US" sz="2800" dirty="0" smtClean="0"/>
              <a:t>Proper balance frees time for planter to focus on people and vision </a:t>
            </a:r>
          </a:p>
          <a:p>
            <a:endParaRPr lang="en-US" sz="2800" dirty="0"/>
          </a:p>
        </p:txBody>
      </p:sp>
    </p:spTree>
    <p:extLst>
      <p:ext uri="{BB962C8B-B14F-4D97-AF65-F5344CB8AC3E}">
        <p14:creationId xmlns:p14="http://schemas.microsoft.com/office/powerpoint/2010/main" val="14984206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Tools</a:t>
            </a:r>
            <a:endParaRPr lang="en-US" dirty="0"/>
          </a:p>
        </p:txBody>
      </p:sp>
      <p:sp>
        <p:nvSpPr>
          <p:cNvPr id="3" name="Content Placeholder 2"/>
          <p:cNvSpPr>
            <a:spLocks noGrp="1"/>
          </p:cNvSpPr>
          <p:nvPr>
            <p:ph idx="1"/>
          </p:nvPr>
        </p:nvSpPr>
        <p:spPr>
          <a:xfrm>
            <a:off x="457200" y="1981200"/>
            <a:ext cx="8229600" cy="4325112"/>
          </a:xfrm>
        </p:spPr>
        <p:txBody>
          <a:bodyPr>
            <a:normAutofit lnSpcReduction="10000"/>
          </a:bodyPr>
          <a:lstStyle/>
          <a:p>
            <a:pPr>
              <a:buClrTx/>
            </a:pPr>
            <a:r>
              <a:rPr lang="en-US" dirty="0" smtClean="0"/>
              <a:t>Microsoft Project</a:t>
            </a:r>
          </a:p>
          <a:p>
            <a:pPr>
              <a:buClrTx/>
            </a:pPr>
            <a:r>
              <a:rPr lang="en-US" dirty="0" smtClean="0"/>
              <a:t>Microsoft Excel </a:t>
            </a:r>
          </a:p>
          <a:p>
            <a:pPr lvl="1">
              <a:buClrTx/>
            </a:pPr>
            <a:r>
              <a:rPr lang="en-US" dirty="0" smtClean="0">
                <a:solidFill>
                  <a:schemeClr val="tx1"/>
                </a:solidFill>
              </a:rPr>
              <a:t>New Church Planning                                               Checklist </a:t>
            </a:r>
          </a:p>
          <a:p>
            <a:pPr>
              <a:buClrTx/>
            </a:pPr>
            <a:r>
              <a:rPr lang="en-US" dirty="0" smtClean="0">
                <a:solidFill>
                  <a:schemeClr val="tx1"/>
                </a:solidFill>
              </a:rPr>
              <a:t>Basecamp, </a:t>
            </a:r>
            <a:r>
              <a:rPr lang="en-US" dirty="0" err="1" smtClean="0">
                <a:solidFill>
                  <a:schemeClr val="tx1"/>
                </a:solidFill>
              </a:rPr>
              <a:t>CreativePro</a:t>
            </a:r>
            <a:r>
              <a:rPr lang="en-US" dirty="0" smtClean="0">
                <a:solidFill>
                  <a:schemeClr val="tx1"/>
                </a:solidFill>
              </a:rPr>
              <a:t>, </a:t>
            </a:r>
            <a:r>
              <a:rPr lang="en-US" dirty="0" err="1" smtClean="0">
                <a:solidFill>
                  <a:schemeClr val="tx1"/>
                </a:solidFill>
              </a:rPr>
              <a:t>LiquidPlanner</a:t>
            </a:r>
            <a:r>
              <a:rPr lang="en-US" dirty="0" smtClean="0">
                <a:solidFill>
                  <a:schemeClr val="tx1"/>
                </a:solidFill>
              </a:rPr>
              <a:t>, and other online tools</a:t>
            </a:r>
          </a:p>
          <a:p>
            <a:pPr>
              <a:buClrTx/>
            </a:pPr>
            <a:r>
              <a:rPr lang="en-US" dirty="0" smtClean="0"/>
              <a:t>PlanterPlan (by Passion </a:t>
            </a:r>
            <a:r>
              <a:rPr lang="en-US" dirty="0"/>
              <a:t>for Planting</a:t>
            </a:r>
            <a:r>
              <a:rPr lang="en-US" dirty="0" smtClean="0"/>
              <a:t>)</a:t>
            </a:r>
          </a:p>
          <a:p>
            <a:pPr lvl="1">
              <a:buClrTx/>
            </a:pPr>
            <a:r>
              <a:rPr lang="en-US" dirty="0" smtClean="0">
                <a:solidFill>
                  <a:schemeClr val="tx1"/>
                </a:solidFill>
              </a:rPr>
              <a:t>Full Functionality Project Management Tool</a:t>
            </a:r>
          </a:p>
          <a:p>
            <a:pPr lvl="1">
              <a:buClrTx/>
            </a:pPr>
            <a:r>
              <a:rPr lang="en-US" dirty="0" smtClean="0">
                <a:solidFill>
                  <a:schemeClr val="tx1"/>
                </a:solidFill>
              </a:rPr>
              <a:t>Milestones, tasks, checklists, templates and  samples all specific to starting a new church</a:t>
            </a:r>
            <a:endParaRPr lang="en-US" dirty="0">
              <a:solidFill>
                <a:schemeClr val="tx1"/>
              </a:solidFill>
            </a:endParaRPr>
          </a:p>
        </p:txBody>
      </p:sp>
      <p:pic>
        <p:nvPicPr>
          <p:cNvPr id="3075" name="Picture 3" descr="C:\Users\Dale\AppData\Local\Microsoft\Windows\Temporary Internet Files\Content.IE5\402UEJND\MP900408865[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2068" y="1295400"/>
            <a:ext cx="3371060" cy="2286000"/>
          </a:xfrm>
          <a:prstGeom prst="rect">
            <a:avLst/>
          </a:prstGeom>
          <a:solidFill>
            <a:schemeClr val="accent2"/>
          </a:solidFill>
        </p:spPr>
      </p:pic>
    </p:spTree>
    <p:extLst>
      <p:ext uri="{BB962C8B-B14F-4D97-AF65-F5344CB8AC3E}">
        <p14:creationId xmlns:p14="http://schemas.microsoft.com/office/powerpoint/2010/main" val="36451444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7696200" cy="5029200"/>
          </a:xfrm>
        </p:spPr>
        <p:txBody>
          <a:bodyPr>
            <a:normAutofit fontScale="85000" lnSpcReduction="10000"/>
          </a:bodyPr>
          <a:lstStyle/>
          <a:p>
            <a:pPr marL="109728" indent="0" algn="ctr">
              <a:buNone/>
            </a:pPr>
            <a:r>
              <a:rPr lang="en-US" sz="3200" dirty="0"/>
              <a:t>“In their hearts humans plan their course, but the Lord establishes their steps.”  </a:t>
            </a:r>
            <a:r>
              <a:rPr lang="en-US" sz="3200" dirty="0" smtClean="0"/>
              <a:t>Proverbs </a:t>
            </a:r>
            <a:r>
              <a:rPr lang="en-US" sz="3200" dirty="0"/>
              <a:t>16:</a:t>
            </a:r>
            <a:r>
              <a:rPr lang="en-US" sz="3200" dirty="0" smtClean="0"/>
              <a:t>9</a:t>
            </a:r>
          </a:p>
          <a:p>
            <a:pPr marL="109728" indent="0" algn="r">
              <a:buNone/>
            </a:pPr>
            <a:endParaRPr lang="en-US" sz="1900" dirty="0"/>
          </a:p>
          <a:p>
            <a:pPr marL="109728" indent="0" algn="r">
              <a:buNone/>
            </a:pPr>
            <a:r>
              <a:rPr lang="en-US" sz="3200" dirty="0" smtClean="0"/>
              <a:t>“Suppose </a:t>
            </a:r>
            <a:r>
              <a:rPr lang="en-US" sz="3200" dirty="0"/>
              <a:t>one of you wants to build a tower. Won’t you first sit down and estimate the cost to see if you have enough money to complete it</a:t>
            </a:r>
            <a:r>
              <a:rPr lang="en-US" sz="3200" dirty="0" smtClean="0"/>
              <a:t>?” Luke 14:28</a:t>
            </a:r>
          </a:p>
          <a:p>
            <a:pPr marL="109728" indent="0" algn="r">
              <a:buNone/>
            </a:pPr>
            <a:endParaRPr lang="en-US" sz="1700" dirty="0" smtClean="0"/>
          </a:p>
          <a:p>
            <a:pPr marL="109728" indent="0" algn="r">
              <a:buNone/>
            </a:pPr>
            <a:r>
              <a:rPr lang="en-US" sz="3200" dirty="0" smtClean="0"/>
              <a:t>“Or </a:t>
            </a:r>
            <a:r>
              <a:rPr lang="en-US" sz="3200" dirty="0"/>
              <a:t>suppose a king is about to go to war against another king. Won’t he first sit down and consider whether he is able with </a:t>
            </a:r>
            <a:r>
              <a:rPr lang="en-US" sz="3200" dirty="0" smtClean="0"/>
              <a:t>10,000 men </a:t>
            </a:r>
            <a:r>
              <a:rPr lang="en-US" sz="3200" dirty="0"/>
              <a:t>to oppose the one coming against him </a:t>
            </a:r>
            <a:r>
              <a:rPr lang="en-US" sz="3200" dirty="0" smtClean="0"/>
              <a:t>with 20,000?”  Luke 14:31</a:t>
            </a:r>
            <a:endParaRPr lang="en-US" sz="3200" dirty="0"/>
          </a:p>
        </p:txBody>
      </p:sp>
      <p:sp>
        <p:nvSpPr>
          <p:cNvPr id="4" name="Title 2"/>
          <p:cNvSpPr>
            <a:spLocks noGrp="1"/>
          </p:cNvSpPr>
          <p:nvPr>
            <p:ph type="title"/>
          </p:nvPr>
        </p:nvSpPr>
        <p:spPr>
          <a:xfrm>
            <a:off x="457200" y="609600"/>
            <a:ext cx="8229600" cy="1066800"/>
          </a:xfrm>
        </p:spPr>
        <p:txBody>
          <a:bodyPr>
            <a:normAutofit/>
          </a:bodyPr>
          <a:lstStyle/>
          <a:p>
            <a:r>
              <a:rPr lang="en-US" dirty="0" smtClean="0"/>
              <a:t>Planning is Biblical</a:t>
            </a:r>
            <a:endParaRPr lang="en-US" dirty="0"/>
          </a:p>
        </p:txBody>
      </p:sp>
    </p:spTree>
    <p:extLst>
      <p:ext uri="{BB962C8B-B14F-4D97-AF65-F5344CB8AC3E}">
        <p14:creationId xmlns:p14="http://schemas.microsoft.com/office/powerpoint/2010/main" val="41010691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Summary</a:t>
            </a:r>
            <a:endParaRPr lang="en-US" dirty="0"/>
          </a:p>
        </p:txBody>
      </p:sp>
      <p:sp>
        <p:nvSpPr>
          <p:cNvPr id="3" name="Content Placeholder 2"/>
          <p:cNvSpPr>
            <a:spLocks noGrp="1"/>
          </p:cNvSpPr>
          <p:nvPr>
            <p:ph idx="1"/>
          </p:nvPr>
        </p:nvSpPr>
        <p:spPr>
          <a:xfrm>
            <a:off x="457200" y="2075688"/>
            <a:ext cx="8229600" cy="4325112"/>
          </a:xfrm>
        </p:spPr>
        <p:txBody>
          <a:bodyPr>
            <a:normAutofit/>
          </a:bodyPr>
          <a:lstStyle/>
          <a:p>
            <a:pPr>
              <a:buClrTx/>
            </a:pPr>
            <a:r>
              <a:rPr lang="en-US" dirty="0" smtClean="0"/>
              <a:t>Having a documented Launch Plan will:</a:t>
            </a:r>
          </a:p>
          <a:p>
            <a:pPr lvl="1">
              <a:buClrTx/>
            </a:pPr>
            <a:r>
              <a:rPr lang="en-US" dirty="0" smtClean="0">
                <a:solidFill>
                  <a:schemeClr val="tx1"/>
                </a:solidFill>
              </a:rPr>
              <a:t>Lower risk</a:t>
            </a:r>
          </a:p>
          <a:p>
            <a:pPr lvl="1">
              <a:buClrTx/>
            </a:pPr>
            <a:r>
              <a:rPr lang="en-US" dirty="0" smtClean="0">
                <a:solidFill>
                  <a:schemeClr val="tx1"/>
                </a:solidFill>
              </a:rPr>
              <a:t>Reassure donors</a:t>
            </a:r>
          </a:p>
          <a:p>
            <a:pPr lvl="1">
              <a:buClrTx/>
            </a:pPr>
            <a:r>
              <a:rPr lang="en-US" dirty="0" smtClean="0">
                <a:solidFill>
                  <a:schemeClr val="tx1"/>
                </a:solidFill>
              </a:rPr>
              <a:t>Attract/Retain Launch Team members</a:t>
            </a:r>
          </a:p>
          <a:p>
            <a:pPr lvl="1">
              <a:buClrTx/>
            </a:pPr>
            <a:r>
              <a:rPr lang="en-US" dirty="0" smtClean="0">
                <a:solidFill>
                  <a:schemeClr val="tx1"/>
                </a:solidFill>
              </a:rPr>
              <a:t>Keep Vision in focus </a:t>
            </a:r>
          </a:p>
          <a:p>
            <a:pPr lvl="1">
              <a:buClrTx/>
            </a:pPr>
            <a:r>
              <a:rPr lang="en-US" dirty="0" smtClean="0">
                <a:solidFill>
                  <a:schemeClr val="tx1"/>
                </a:solidFill>
              </a:rPr>
              <a:t>Serve as an Historical Record</a:t>
            </a:r>
          </a:p>
          <a:p>
            <a:pPr lvl="1">
              <a:buClrTx/>
            </a:pPr>
            <a:r>
              <a:rPr lang="en-US" dirty="0" smtClean="0">
                <a:solidFill>
                  <a:schemeClr val="tx1"/>
                </a:solidFill>
              </a:rPr>
              <a:t>Beginnings of a plan for the next Church Plant </a:t>
            </a:r>
          </a:p>
          <a:p>
            <a:pPr lvl="1">
              <a:buClrTx/>
            </a:pPr>
            <a:endParaRPr lang="en-US" dirty="0" smtClean="0">
              <a:solidFill>
                <a:schemeClr val="tx1"/>
              </a:solidFill>
            </a:endParaRPr>
          </a:p>
        </p:txBody>
      </p:sp>
    </p:spTree>
    <p:extLst>
      <p:ext uri="{BB962C8B-B14F-4D97-AF65-F5344CB8AC3E}">
        <p14:creationId xmlns:p14="http://schemas.microsoft.com/office/powerpoint/2010/main" val="16632464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Contact Information </a:t>
            </a:r>
            <a:endParaRPr lang="en-US" dirty="0"/>
          </a:p>
        </p:txBody>
      </p:sp>
      <p:sp>
        <p:nvSpPr>
          <p:cNvPr id="3" name="Content Placeholder 2"/>
          <p:cNvSpPr>
            <a:spLocks noGrp="1"/>
          </p:cNvSpPr>
          <p:nvPr>
            <p:ph idx="1"/>
          </p:nvPr>
        </p:nvSpPr>
        <p:spPr>
          <a:xfrm>
            <a:off x="457200" y="1847088"/>
            <a:ext cx="8229600" cy="4325112"/>
          </a:xfrm>
        </p:spPr>
        <p:txBody>
          <a:bodyPr/>
          <a:lstStyle/>
          <a:p>
            <a:pPr marL="109728" indent="0">
              <a:buClrTx/>
              <a:buNone/>
            </a:pPr>
            <a:r>
              <a:rPr lang="en-US" sz="3200" b="1" dirty="0"/>
              <a:t>Pat </a:t>
            </a:r>
            <a:r>
              <a:rPr lang="en-US" sz="3200" b="1" dirty="0" smtClean="0"/>
              <a:t>Furgerson &amp; Dale Spaulding</a:t>
            </a:r>
          </a:p>
          <a:p>
            <a:pPr marL="109728" indent="0">
              <a:buClrTx/>
              <a:buNone/>
            </a:pPr>
            <a:r>
              <a:rPr lang="en-US" dirty="0" smtClean="0"/>
              <a:t>patf@church-planting.net</a:t>
            </a:r>
          </a:p>
          <a:p>
            <a:pPr marL="109728" indent="0">
              <a:buClrTx/>
              <a:buNone/>
            </a:pPr>
            <a:r>
              <a:rPr lang="en-US" dirty="0" smtClean="0">
                <a:solidFill>
                  <a:schemeClr val="tx1"/>
                </a:solidFill>
              </a:rPr>
              <a:t>dales@church-planting.net</a:t>
            </a:r>
          </a:p>
          <a:p>
            <a:pPr marL="109728" indent="0">
              <a:buClrTx/>
              <a:buNone/>
            </a:pPr>
            <a:r>
              <a:rPr lang="en-US" dirty="0" smtClean="0"/>
              <a:t>703-817-0601</a:t>
            </a:r>
          </a:p>
          <a:p>
            <a:pPr marL="109728" indent="0">
              <a:buClrTx/>
              <a:buNone/>
            </a:pPr>
            <a:r>
              <a:rPr lang="en-US" dirty="0" smtClean="0">
                <a:solidFill>
                  <a:schemeClr val="tx1"/>
                </a:solidFill>
              </a:rPr>
              <a:t>www.church-planting.net</a:t>
            </a:r>
          </a:p>
          <a:p>
            <a:pPr lvl="1">
              <a:buClrTx/>
            </a:pPr>
            <a:endParaRPr lang="en-US" dirty="0" smtClean="0">
              <a:solidFill>
                <a:schemeClr val="tx1"/>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048000" y="5539740"/>
            <a:ext cx="2941672" cy="116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4658380"/>
            <a:ext cx="6574236" cy="523220"/>
          </a:xfrm>
          <a:prstGeom prst="rect">
            <a:avLst/>
          </a:prstGeom>
          <a:solidFill>
            <a:schemeClr val="accent6">
              <a:lumMod val="40000"/>
              <a:lumOff val="60000"/>
            </a:schemeClr>
          </a:solidFill>
          <a:ln>
            <a:solidFill>
              <a:schemeClr val="tx1"/>
            </a:solidFill>
          </a:ln>
        </p:spPr>
        <p:txBody>
          <a:bodyPr wrap="none" rtlCol="0">
            <a:spAutoFit/>
          </a:bodyPr>
          <a:lstStyle/>
          <a:p>
            <a:r>
              <a:rPr lang="en-US" sz="2800" b="1" dirty="0">
                <a:latin typeface="Arial" panose="020B0604020202020204" pitchFamily="34" charset="0"/>
                <a:cs typeface="Arial" panose="020B0604020202020204" pitchFamily="34" charset="0"/>
              </a:rPr>
              <a:t>Download Free Sample Launch </a:t>
            </a:r>
            <a:r>
              <a:rPr lang="en-US" sz="2800" b="1" dirty="0" smtClean="0">
                <a:latin typeface="Arial" panose="020B0604020202020204" pitchFamily="34" charset="0"/>
                <a:cs typeface="Arial" panose="020B0604020202020204" pitchFamily="34" charset="0"/>
              </a:rPr>
              <a:t>Plans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68277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0263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066800"/>
          </a:xfrm>
        </p:spPr>
        <p:txBody>
          <a:bodyPr>
            <a:normAutofit/>
          </a:bodyPr>
          <a:lstStyle/>
          <a:p>
            <a:r>
              <a:rPr lang="en-US" dirty="0" smtClean="0"/>
              <a:t>Launch Plan Questions</a:t>
            </a:r>
            <a:endParaRPr lang="en-US" dirty="0"/>
          </a:p>
        </p:txBody>
      </p:sp>
      <p:sp>
        <p:nvSpPr>
          <p:cNvPr id="2" name="Content Placeholder 1"/>
          <p:cNvSpPr>
            <a:spLocks noGrp="1"/>
          </p:cNvSpPr>
          <p:nvPr>
            <p:ph idx="1"/>
          </p:nvPr>
        </p:nvSpPr>
        <p:spPr>
          <a:xfrm>
            <a:off x="533400" y="1814456"/>
            <a:ext cx="7391400" cy="3900544"/>
          </a:xfrm>
        </p:spPr>
        <p:txBody>
          <a:bodyPr>
            <a:noAutofit/>
          </a:bodyPr>
          <a:lstStyle/>
          <a:p>
            <a:pPr>
              <a:buClrTx/>
            </a:pPr>
            <a:r>
              <a:rPr lang="en-US" sz="2800" dirty="0"/>
              <a:t>W</a:t>
            </a:r>
            <a:r>
              <a:rPr lang="en-US" sz="2800" dirty="0" smtClean="0"/>
              <a:t>hy are you planting?</a:t>
            </a:r>
          </a:p>
          <a:p>
            <a:pPr>
              <a:buClrTx/>
            </a:pPr>
            <a:r>
              <a:rPr lang="en-US" sz="2800" dirty="0"/>
              <a:t>W</a:t>
            </a:r>
            <a:r>
              <a:rPr lang="en-US" sz="2800" dirty="0" smtClean="0"/>
              <a:t>hom are you trying </a:t>
            </a:r>
            <a:r>
              <a:rPr lang="en-US" sz="2800" dirty="0"/>
              <a:t>to </a:t>
            </a:r>
            <a:r>
              <a:rPr lang="en-US" sz="2800" dirty="0" smtClean="0"/>
              <a:t>reach?</a:t>
            </a:r>
          </a:p>
          <a:p>
            <a:pPr>
              <a:buClrTx/>
            </a:pPr>
            <a:r>
              <a:rPr lang="en-US" sz="2800" dirty="0"/>
              <a:t>W</a:t>
            </a:r>
            <a:r>
              <a:rPr lang="en-US" sz="2800" dirty="0" smtClean="0"/>
              <a:t>here will the </a:t>
            </a:r>
            <a:r>
              <a:rPr lang="en-US" sz="2800" dirty="0"/>
              <a:t>church will be </a:t>
            </a:r>
            <a:r>
              <a:rPr lang="en-US" sz="2800" dirty="0" smtClean="0"/>
              <a:t>located?</a:t>
            </a:r>
          </a:p>
          <a:p>
            <a:pPr>
              <a:buClrTx/>
            </a:pPr>
            <a:r>
              <a:rPr lang="en-US" sz="2800" dirty="0" smtClean="0"/>
              <a:t>How </a:t>
            </a:r>
            <a:r>
              <a:rPr lang="en-US" sz="2800" dirty="0"/>
              <a:t>much </a:t>
            </a:r>
            <a:r>
              <a:rPr lang="en-US" sz="2800" dirty="0" smtClean="0"/>
              <a:t>will it cost?</a:t>
            </a:r>
          </a:p>
          <a:p>
            <a:pPr>
              <a:buClrTx/>
            </a:pPr>
            <a:r>
              <a:rPr lang="en-US" sz="2800" dirty="0"/>
              <a:t>H</a:t>
            </a:r>
            <a:r>
              <a:rPr lang="en-US" sz="2800" dirty="0" smtClean="0"/>
              <a:t>ow </a:t>
            </a:r>
            <a:r>
              <a:rPr lang="en-US" sz="2800" dirty="0"/>
              <a:t>will it be </a:t>
            </a:r>
            <a:r>
              <a:rPr lang="en-US" sz="2800" dirty="0" smtClean="0"/>
              <a:t>funded?</a:t>
            </a:r>
          </a:p>
          <a:p>
            <a:pPr>
              <a:buClrTx/>
            </a:pPr>
            <a:r>
              <a:rPr lang="en-US" sz="2800" dirty="0"/>
              <a:t>W</a:t>
            </a:r>
            <a:r>
              <a:rPr lang="en-US" sz="2800" dirty="0" smtClean="0"/>
              <a:t>hat </a:t>
            </a:r>
            <a:r>
              <a:rPr lang="en-US" sz="2800" dirty="0"/>
              <a:t>kind of church it will </a:t>
            </a:r>
            <a:r>
              <a:rPr lang="en-US" sz="2800" dirty="0" smtClean="0"/>
              <a:t>be?</a:t>
            </a:r>
          </a:p>
          <a:p>
            <a:pPr>
              <a:buClrTx/>
            </a:pPr>
            <a:r>
              <a:rPr lang="en-US" sz="2800" dirty="0" smtClean="0"/>
              <a:t>Wha</a:t>
            </a:r>
            <a:r>
              <a:rPr lang="en-US" dirty="0" smtClean="0"/>
              <a:t>t staff &amp; volunteers will be needed?</a:t>
            </a:r>
            <a:endParaRPr lang="en-US" sz="2800" dirty="0" smtClean="0"/>
          </a:p>
          <a:p>
            <a:pPr>
              <a:buClrTx/>
            </a:pPr>
            <a:r>
              <a:rPr lang="en-US" sz="2800" dirty="0" smtClean="0"/>
              <a:t>How will you build critical mass?</a:t>
            </a:r>
            <a:endParaRPr lang="en-US" sz="2800" b="1" dirty="0"/>
          </a:p>
        </p:txBody>
      </p:sp>
    </p:spTree>
    <p:extLst>
      <p:ext uri="{BB962C8B-B14F-4D97-AF65-F5344CB8AC3E}">
        <p14:creationId xmlns:p14="http://schemas.microsoft.com/office/powerpoint/2010/main" val="2556599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066800"/>
          </a:xfrm>
        </p:spPr>
        <p:txBody>
          <a:bodyPr>
            <a:normAutofit/>
          </a:bodyPr>
          <a:lstStyle/>
          <a:p>
            <a:r>
              <a:rPr lang="en-US" dirty="0" smtClean="0"/>
              <a:t>The Right Amount of Planning</a:t>
            </a:r>
            <a:endParaRPr lang="en-US" dirty="0"/>
          </a:p>
        </p:txBody>
      </p:sp>
      <p:pic>
        <p:nvPicPr>
          <p:cNvPr id="5" name="Picture 4" descr="graph_pat.jpg"/>
          <p:cNvPicPr>
            <a:picLocks noChangeAspect="1"/>
          </p:cNvPicPr>
          <p:nvPr/>
        </p:nvPicPr>
        <p:blipFill>
          <a:blip r:embed="rId3"/>
          <a:stretch>
            <a:fillRect/>
          </a:stretch>
        </p:blipFill>
        <p:spPr>
          <a:xfrm>
            <a:off x="304800" y="1690369"/>
            <a:ext cx="8489620" cy="4975862"/>
          </a:xfrm>
          <a:prstGeom prst="rect">
            <a:avLst/>
          </a:prstGeom>
        </p:spPr>
      </p:pic>
    </p:spTree>
    <p:extLst>
      <p:ext uri="{BB962C8B-B14F-4D97-AF65-F5344CB8AC3E}">
        <p14:creationId xmlns:p14="http://schemas.microsoft.com/office/powerpoint/2010/main" val="174098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Launch Plan Purpose</a:t>
            </a:r>
            <a:endParaRPr lang="en-US" dirty="0"/>
          </a:p>
        </p:txBody>
      </p:sp>
      <p:sp>
        <p:nvSpPr>
          <p:cNvPr id="3" name="Content Placeholder 2"/>
          <p:cNvSpPr>
            <a:spLocks noGrp="1"/>
          </p:cNvSpPr>
          <p:nvPr>
            <p:ph idx="1"/>
          </p:nvPr>
        </p:nvSpPr>
        <p:spPr>
          <a:xfrm>
            <a:off x="533400" y="1905000"/>
            <a:ext cx="7498080" cy="4419600"/>
          </a:xfrm>
        </p:spPr>
        <p:txBody>
          <a:bodyPr>
            <a:normAutofit/>
          </a:bodyPr>
          <a:lstStyle/>
          <a:p>
            <a:pPr>
              <a:buClrTx/>
            </a:pPr>
            <a:r>
              <a:rPr lang="en-US" sz="2800" dirty="0" smtClean="0"/>
              <a:t>Provides Clear/Concise/Written </a:t>
            </a:r>
            <a:r>
              <a:rPr lang="en-US" sz="2800" dirty="0"/>
              <a:t>P</a:t>
            </a:r>
            <a:r>
              <a:rPr lang="en-US" sz="2800" dirty="0" smtClean="0"/>
              <a:t>lan</a:t>
            </a:r>
          </a:p>
          <a:p>
            <a:pPr>
              <a:buClrTx/>
            </a:pPr>
            <a:r>
              <a:rPr lang="en-US" sz="2800" dirty="0" smtClean="0"/>
              <a:t>Focuses </a:t>
            </a:r>
            <a:r>
              <a:rPr lang="en-US" sz="2800" dirty="0"/>
              <a:t>Your </a:t>
            </a:r>
            <a:r>
              <a:rPr lang="en-US" sz="2800" dirty="0" smtClean="0"/>
              <a:t>Vision</a:t>
            </a:r>
          </a:p>
          <a:p>
            <a:pPr>
              <a:buClrTx/>
            </a:pPr>
            <a:r>
              <a:rPr lang="en-US" sz="2800" dirty="0"/>
              <a:t>Fundraising </a:t>
            </a:r>
            <a:r>
              <a:rPr lang="en-US" sz="2800" dirty="0" smtClean="0"/>
              <a:t>Mechanism</a:t>
            </a:r>
          </a:p>
          <a:p>
            <a:pPr>
              <a:buClrTx/>
            </a:pPr>
            <a:r>
              <a:rPr lang="en-US" sz="2800" dirty="0" smtClean="0"/>
              <a:t>Recruiting tool for </a:t>
            </a:r>
            <a:r>
              <a:rPr lang="en-US" sz="2800" dirty="0"/>
              <a:t>Launch Team</a:t>
            </a:r>
            <a:endParaRPr lang="en-US" sz="2800" dirty="0" smtClean="0"/>
          </a:p>
          <a:p>
            <a:pPr>
              <a:buClrTx/>
            </a:pPr>
            <a:r>
              <a:rPr lang="en-US" dirty="0" smtClean="0"/>
              <a:t>Allows for f</a:t>
            </a:r>
            <a:r>
              <a:rPr lang="en-US" sz="2800" dirty="0" smtClean="0"/>
              <a:t>eedback from mentors</a:t>
            </a:r>
          </a:p>
          <a:p>
            <a:pPr>
              <a:buClrTx/>
            </a:pPr>
            <a:r>
              <a:rPr lang="en-US" sz="2800" dirty="0"/>
              <a:t>Priority </a:t>
            </a:r>
            <a:r>
              <a:rPr lang="en-US" sz="2800" dirty="0" smtClean="0"/>
              <a:t>Setting</a:t>
            </a:r>
          </a:p>
          <a:p>
            <a:pPr>
              <a:buClrTx/>
            </a:pPr>
            <a:r>
              <a:rPr lang="en-US" sz="2800" dirty="0" smtClean="0"/>
              <a:t>Setting Expectations to Monitor Progress</a:t>
            </a:r>
          </a:p>
        </p:txBody>
      </p:sp>
    </p:spTree>
    <p:extLst>
      <p:ext uri="{BB962C8B-B14F-4D97-AF65-F5344CB8AC3E}">
        <p14:creationId xmlns:p14="http://schemas.microsoft.com/office/powerpoint/2010/main" val="28885640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Launch Plan Components </a:t>
            </a:r>
            <a:endParaRPr lang="en-US" dirty="0"/>
          </a:p>
        </p:txBody>
      </p:sp>
      <p:sp>
        <p:nvSpPr>
          <p:cNvPr id="3" name="Content Placeholder 2"/>
          <p:cNvSpPr>
            <a:spLocks noGrp="1"/>
          </p:cNvSpPr>
          <p:nvPr>
            <p:ph idx="1"/>
          </p:nvPr>
        </p:nvSpPr>
        <p:spPr>
          <a:xfrm>
            <a:off x="457200" y="1828800"/>
            <a:ext cx="8229600" cy="4325112"/>
          </a:xfrm>
        </p:spPr>
        <p:txBody>
          <a:bodyPr>
            <a:normAutofit lnSpcReduction="10000"/>
          </a:bodyPr>
          <a:lstStyle/>
          <a:p>
            <a:pPr>
              <a:buClrTx/>
            </a:pPr>
            <a:r>
              <a:rPr lang="en-US" b="1" dirty="0" smtClean="0"/>
              <a:t>Narrative</a:t>
            </a:r>
          </a:p>
          <a:p>
            <a:pPr lvl="1">
              <a:buClrTx/>
            </a:pPr>
            <a:r>
              <a:rPr lang="en-US" sz="2700" dirty="0" smtClean="0">
                <a:solidFill>
                  <a:schemeClr val="tx1"/>
                </a:solidFill>
              </a:rPr>
              <a:t>Description of the Picture of Opening Day</a:t>
            </a:r>
          </a:p>
          <a:p>
            <a:pPr lvl="1">
              <a:buClrTx/>
            </a:pPr>
            <a:r>
              <a:rPr lang="en-US" sz="2700" dirty="0" smtClean="0">
                <a:solidFill>
                  <a:schemeClr val="tx1"/>
                </a:solidFill>
              </a:rPr>
              <a:t>Breakdown of Key Strategies</a:t>
            </a:r>
          </a:p>
          <a:p>
            <a:pPr lvl="1">
              <a:buClrTx/>
            </a:pPr>
            <a:r>
              <a:rPr lang="en-US" sz="2700" dirty="0" smtClean="0">
                <a:solidFill>
                  <a:schemeClr val="tx1"/>
                </a:solidFill>
              </a:rPr>
              <a:t>Defining the “Win” </a:t>
            </a:r>
          </a:p>
          <a:p>
            <a:pPr marL="411480" lvl="1" indent="0">
              <a:buClrTx/>
              <a:buNone/>
            </a:pPr>
            <a:endParaRPr lang="en-US" sz="2700" dirty="0" smtClean="0">
              <a:solidFill>
                <a:schemeClr val="tx1"/>
              </a:solidFill>
            </a:endParaRPr>
          </a:p>
          <a:p>
            <a:pPr>
              <a:buClrTx/>
            </a:pPr>
            <a:r>
              <a:rPr lang="en-US" b="1" dirty="0" smtClean="0"/>
              <a:t>Action Checklist (Integrated Schedule) </a:t>
            </a:r>
          </a:p>
          <a:p>
            <a:pPr lvl="1">
              <a:buClrTx/>
            </a:pPr>
            <a:r>
              <a:rPr lang="en-US" sz="2700" dirty="0" smtClean="0">
                <a:solidFill>
                  <a:schemeClr val="tx1"/>
                </a:solidFill>
              </a:rPr>
              <a:t>Tasks</a:t>
            </a:r>
          </a:p>
          <a:p>
            <a:pPr lvl="1">
              <a:buClrTx/>
            </a:pPr>
            <a:r>
              <a:rPr lang="en-US" sz="2700" dirty="0" smtClean="0">
                <a:solidFill>
                  <a:schemeClr val="tx1"/>
                </a:solidFill>
              </a:rPr>
              <a:t>Start/Due Dates</a:t>
            </a:r>
          </a:p>
          <a:p>
            <a:pPr lvl="1">
              <a:buClrTx/>
            </a:pPr>
            <a:r>
              <a:rPr lang="en-US" sz="2700" dirty="0">
                <a:solidFill>
                  <a:schemeClr val="tx1"/>
                </a:solidFill>
              </a:rPr>
              <a:t>Budget </a:t>
            </a:r>
            <a:endParaRPr lang="en-US" sz="2700" dirty="0" smtClean="0">
              <a:solidFill>
                <a:schemeClr val="tx1"/>
              </a:solidFill>
            </a:endParaRPr>
          </a:p>
          <a:p>
            <a:pPr lvl="1">
              <a:buClrTx/>
            </a:pPr>
            <a:r>
              <a:rPr lang="en-US" sz="2700" dirty="0" smtClean="0">
                <a:solidFill>
                  <a:schemeClr val="tx1"/>
                </a:solidFill>
              </a:rPr>
              <a:t>Assignments</a:t>
            </a:r>
          </a:p>
          <a:p>
            <a:pPr lvl="1"/>
            <a:endParaRPr lang="en-US" dirty="0"/>
          </a:p>
        </p:txBody>
      </p:sp>
    </p:spTree>
    <p:extLst>
      <p:ext uri="{BB962C8B-B14F-4D97-AF65-F5344CB8AC3E}">
        <p14:creationId xmlns:p14="http://schemas.microsoft.com/office/powerpoint/2010/main" val="38449772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040"/>
            <a:ext cx="8229600" cy="1069848"/>
          </a:xfrm>
        </p:spPr>
        <p:txBody>
          <a:bodyPr/>
          <a:lstStyle/>
          <a:p>
            <a:r>
              <a:rPr lang="en-US" dirty="0" smtClean="0"/>
              <a:t>Sample Launch Plans</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625" y="1690007"/>
            <a:ext cx="3905250" cy="502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276975" y="723900"/>
            <a:ext cx="2762250" cy="3476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042562" y="3214007"/>
            <a:ext cx="2859102" cy="349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9205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The Planning Process</a:t>
            </a:r>
            <a:endParaRPr lang="en-US" dirty="0"/>
          </a:p>
        </p:txBody>
      </p:sp>
      <p:sp>
        <p:nvSpPr>
          <p:cNvPr id="3" name="Content Placeholder 2"/>
          <p:cNvSpPr>
            <a:spLocks noGrp="1"/>
          </p:cNvSpPr>
          <p:nvPr>
            <p:ph idx="1"/>
          </p:nvPr>
        </p:nvSpPr>
        <p:spPr>
          <a:xfrm>
            <a:off x="533400" y="2057400"/>
            <a:ext cx="8229600" cy="4325112"/>
          </a:xfrm>
        </p:spPr>
        <p:txBody>
          <a:bodyPr/>
          <a:lstStyle/>
          <a:p>
            <a:pPr marL="228600" indent="-228600">
              <a:buClrTx/>
            </a:pPr>
            <a:r>
              <a:rPr lang="en-US" dirty="0" smtClean="0"/>
              <a:t>Step 1:  Start with the END in Mind</a:t>
            </a:r>
          </a:p>
          <a:p>
            <a:pPr marL="228600" indent="-228600">
              <a:buClrTx/>
            </a:pPr>
            <a:r>
              <a:rPr lang="en-US" dirty="0" smtClean="0"/>
              <a:t>Step </a:t>
            </a:r>
            <a:r>
              <a:rPr lang="en-US" dirty="0"/>
              <a:t>2:  Develop Strategies</a:t>
            </a:r>
          </a:p>
          <a:p>
            <a:pPr marL="228600" indent="-228600">
              <a:buClrTx/>
            </a:pPr>
            <a:r>
              <a:rPr lang="en-US" dirty="0"/>
              <a:t>Step 3:  Grouping and Sequencing</a:t>
            </a:r>
          </a:p>
          <a:p>
            <a:pPr marL="228600" indent="-228600">
              <a:buClrTx/>
            </a:pPr>
            <a:r>
              <a:rPr lang="en-US" dirty="0"/>
              <a:t>Step 4:  Scheduling</a:t>
            </a:r>
          </a:p>
          <a:p>
            <a:pPr marL="228600" indent="-228600">
              <a:buClrTx/>
            </a:pPr>
            <a:r>
              <a:rPr lang="en-US" dirty="0"/>
              <a:t>Step 5:  Budgeting</a:t>
            </a:r>
          </a:p>
          <a:p>
            <a:pPr marL="228600" indent="-228600">
              <a:buClrTx/>
            </a:pPr>
            <a:r>
              <a:rPr lang="en-US" dirty="0"/>
              <a:t>Step 6:  Assigning </a:t>
            </a:r>
            <a:r>
              <a:rPr lang="en-US" dirty="0" smtClean="0"/>
              <a:t>Tasks</a:t>
            </a:r>
            <a:endParaRPr lang="en-US" dirty="0"/>
          </a:p>
        </p:txBody>
      </p:sp>
    </p:spTree>
    <p:extLst>
      <p:ext uri="{BB962C8B-B14F-4D97-AF65-F5344CB8AC3E}">
        <p14:creationId xmlns:p14="http://schemas.microsoft.com/office/powerpoint/2010/main" val="37506108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Planning </a:t>
            </a:r>
            <a:r>
              <a:rPr lang="en-US" dirty="0"/>
              <a:t>Process (cont.)</a:t>
            </a:r>
          </a:p>
        </p:txBody>
      </p:sp>
      <p:sp>
        <p:nvSpPr>
          <p:cNvPr id="3" name="Content Placeholder 2"/>
          <p:cNvSpPr>
            <a:spLocks noGrp="1"/>
          </p:cNvSpPr>
          <p:nvPr>
            <p:ph idx="1"/>
          </p:nvPr>
        </p:nvSpPr>
        <p:spPr/>
        <p:txBody>
          <a:bodyPr>
            <a:normAutofit/>
          </a:bodyPr>
          <a:lstStyle/>
          <a:p>
            <a:pPr marL="109728" indent="0">
              <a:buClrTx/>
              <a:buNone/>
            </a:pPr>
            <a:r>
              <a:rPr lang="en-US" b="1" dirty="0" smtClean="0"/>
              <a:t>Step 1:  Start with the END in mind!</a:t>
            </a:r>
          </a:p>
          <a:p>
            <a:endParaRPr lang="en-US" sz="2800" dirty="0" smtClean="0"/>
          </a:p>
          <a:p>
            <a:pPr marL="82296" indent="0">
              <a:buNone/>
            </a:pPr>
            <a:r>
              <a:rPr lang="en-US" sz="2800" dirty="0" smtClean="0">
                <a:latin typeface="Franklin Gothic Book" panose="020B0503020102020204" pitchFamily="34" charset="0"/>
              </a:rPr>
              <a:t>“To </a:t>
            </a:r>
            <a:r>
              <a:rPr lang="en-US" sz="2800" dirty="0">
                <a:latin typeface="Franklin Gothic Book" panose="020B0503020102020204" pitchFamily="34" charset="0"/>
              </a:rPr>
              <a:t>begin with the end in mind means to start with a clear understanding of your destination. It means to know where you’re going so that you better understand where you are now and so that the steps you take are always in the right </a:t>
            </a:r>
            <a:r>
              <a:rPr lang="en-US" sz="2800" dirty="0" smtClean="0">
                <a:latin typeface="Franklin Gothic Book" panose="020B0503020102020204" pitchFamily="34" charset="0"/>
              </a:rPr>
              <a:t>direction.”</a:t>
            </a:r>
          </a:p>
          <a:p>
            <a:pPr marL="82296" indent="0">
              <a:buNone/>
            </a:pPr>
            <a:endParaRPr lang="en-US" sz="1400" dirty="0" smtClean="0">
              <a:latin typeface="Franklin Gothic Book" panose="020B0503020102020204" pitchFamily="34" charset="0"/>
            </a:endParaRPr>
          </a:p>
          <a:p>
            <a:pPr marL="0" indent="0" algn="r">
              <a:spcBef>
                <a:spcPts val="0"/>
              </a:spcBef>
              <a:buNone/>
            </a:pPr>
            <a:r>
              <a:rPr lang="en-US" sz="1800" b="1" dirty="0" smtClean="0">
                <a:latin typeface="Franklin Gothic Book" panose="020B0503020102020204" pitchFamily="34" charset="0"/>
              </a:rPr>
              <a:t>Stephen Covey</a:t>
            </a:r>
          </a:p>
          <a:p>
            <a:pPr marL="0" indent="0" algn="r">
              <a:spcBef>
                <a:spcPts val="0"/>
              </a:spcBef>
              <a:buNone/>
            </a:pPr>
            <a:r>
              <a:rPr lang="en-US" sz="1600" dirty="0" smtClean="0"/>
              <a:t>7 </a:t>
            </a:r>
            <a:r>
              <a:rPr lang="en-US" sz="1600" dirty="0"/>
              <a:t>Habits of Highly Effective People</a:t>
            </a:r>
            <a:endParaRPr lang="en-US" sz="1600" dirty="0">
              <a:latin typeface="Franklin Gothic Book" panose="020B0503020102020204" pitchFamily="34" charset="0"/>
            </a:endParaRPr>
          </a:p>
          <a:p>
            <a:endParaRPr lang="en-US" sz="2800" dirty="0"/>
          </a:p>
        </p:txBody>
      </p:sp>
    </p:spTree>
    <p:extLst>
      <p:ext uri="{BB962C8B-B14F-4D97-AF65-F5344CB8AC3E}">
        <p14:creationId xmlns:p14="http://schemas.microsoft.com/office/powerpoint/2010/main" val="216997078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1930</TotalTime>
  <Words>2239</Words>
  <Application>Microsoft Macintosh PowerPoint</Application>
  <PresentationFormat>On-screen Show (4:3)</PresentationFormat>
  <Paragraphs>312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The Launch Plan</vt:lpstr>
      <vt:lpstr>Planning is Biblical</vt:lpstr>
      <vt:lpstr>Launch Plan Questions</vt:lpstr>
      <vt:lpstr>The Right Amount of Planning</vt:lpstr>
      <vt:lpstr>Launch Plan Purpose</vt:lpstr>
      <vt:lpstr>Launch Plan Components </vt:lpstr>
      <vt:lpstr>Sample Launch Plans</vt:lpstr>
      <vt:lpstr>The Planning Process</vt:lpstr>
      <vt:lpstr>Planning Process (cont.)</vt:lpstr>
      <vt:lpstr>Planning Process (cont.)</vt:lpstr>
      <vt:lpstr>Planning Process (cont.)</vt:lpstr>
      <vt:lpstr>Planning Process (cont.)</vt:lpstr>
      <vt:lpstr>Planning Process (cont.)</vt:lpstr>
      <vt:lpstr>Executing the Plan</vt:lpstr>
      <vt:lpstr>Milestones and Tasks (what)</vt:lpstr>
      <vt:lpstr>Tasks (how)</vt:lpstr>
      <vt:lpstr>Reporting Results</vt:lpstr>
      <vt:lpstr>Managing the Project</vt:lpstr>
      <vt:lpstr>Tools</vt:lpstr>
      <vt:lpstr>Summary</vt:lpstr>
      <vt:lpstr>Contact Information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Plan</dc:title>
  <dc:creator>Dale Spaulding</dc:creator>
  <cp:lastModifiedBy>Patrick Furgerson</cp:lastModifiedBy>
  <cp:revision>299</cp:revision>
  <cp:lastPrinted>2014-09-30T17:34:23Z</cp:lastPrinted>
  <dcterms:created xsi:type="dcterms:W3CDTF">2013-12-16T19:54:59Z</dcterms:created>
  <dcterms:modified xsi:type="dcterms:W3CDTF">2015-04-29T17:15:42Z</dcterms:modified>
</cp:coreProperties>
</file>